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9" r:id="rId26"/>
    <p:sldId id="280" r:id="rId27"/>
    <p:sldId id="290" r:id="rId28"/>
    <p:sldId id="281" r:id="rId29"/>
    <p:sldId id="282" r:id="rId30"/>
    <p:sldId id="291" r:id="rId31"/>
    <p:sldId id="283" r:id="rId32"/>
    <p:sldId id="284" r:id="rId33"/>
    <p:sldId id="285" r:id="rId34"/>
    <p:sldId id="286" r:id="rId35"/>
    <p:sldId id="287" r:id="rId36"/>
    <p:sldId id="393" r:id="rId37"/>
    <p:sldId id="288" r:id="rId38"/>
    <p:sldId id="395" r:id="rId39"/>
    <p:sldId id="396" r:id="rId40"/>
    <p:sldId id="397" r:id="rId41"/>
    <p:sldId id="398" r:id="rId42"/>
    <p:sldId id="399" r:id="rId43"/>
    <p:sldId id="400" r:id="rId44"/>
    <p:sldId id="401" r:id="rId45"/>
    <p:sldId id="402" r:id="rId46"/>
    <p:sldId id="403" r:id="rId47"/>
    <p:sldId id="404" r:id="rId48"/>
    <p:sldId id="405" r:id="rId49"/>
    <p:sldId id="406" r:id="rId50"/>
    <p:sldId id="40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69086-052D-50DE-5077-BF6A4B73A3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8F060EC-53F1-3C77-151E-2D3285178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06627A-FEEE-56D4-202B-996AD84980D5}"/>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5" name="Footer Placeholder 4">
            <a:extLst>
              <a:ext uri="{FF2B5EF4-FFF2-40B4-BE49-F238E27FC236}">
                <a16:creationId xmlns:a16="http://schemas.microsoft.com/office/drawing/2014/main" id="{8A98BC30-00A8-146E-FF66-CA7A946744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A18F89-06BC-09F5-6B61-40B66CCD9825}"/>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1339261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683CA-D450-B8A4-C703-59BD798DE02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6698C0-B02F-34B5-3333-303DE8EA6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E28F4D-5972-5B3B-32CA-3E05469F83FB}"/>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5" name="Footer Placeholder 4">
            <a:extLst>
              <a:ext uri="{FF2B5EF4-FFF2-40B4-BE49-F238E27FC236}">
                <a16:creationId xmlns:a16="http://schemas.microsoft.com/office/drawing/2014/main" id="{48937C53-5365-0952-8178-A0A7BCBFD1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04AB6F-A8CE-8587-FDC0-C76C8F5D67EE}"/>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6299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E4C63-6B1F-6339-38CD-B6CEA22388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F3B15E-56E3-0D9D-DF3F-5053D3CDE3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8F958F-E2E2-786B-A7AF-C8B80861187D}"/>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5" name="Footer Placeholder 4">
            <a:extLst>
              <a:ext uri="{FF2B5EF4-FFF2-40B4-BE49-F238E27FC236}">
                <a16:creationId xmlns:a16="http://schemas.microsoft.com/office/drawing/2014/main" id="{FCD9A622-CE2D-9CF6-9D27-E6659FF8D9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693F72-4FDE-D3B7-11DD-E6378DFFD01E}"/>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2505010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2965-98D8-E310-E220-12B247762C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B8FC62-81C4-88FB-3205-B507F18DB7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50EE9C-A102-50DC-1135-2424E2F98205}"/>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5" name="Footer Placeholder 4">
            <a:extLst>
              <a:ext uri="{FF2B5EF4-FFF2-40B4-BE49-F238E27FC236}">
                <a16:creationId xmlns:a16="http://schemas.microsoft.com/office/drawing/2014/main" id="{D8392513-8339-DE2D-F44C-0A863E22B6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074F27-6628-1ADD-6776-05FF4B27AFF0}"/>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3353484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7FEC-4BC2-0FE1-741E-92BAE4186A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6E31BD-62D5-3410-42DD-B346B77858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5B1CEE-596B-4538-4DC8-6AE3338C753A}"/>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5" name="Footer Placeholder 4">
            <a:extLst>
              <a:ext uri="{FF2B5EF4-FFF2-40B4-BE49-F238E27FC236}">
                <a16:creationId xmlns:a16="http://schemas.microsoft.com/office/drawing/2014/main" id="{31EA3A35-43C0-11F2-B521-16C3BB80CE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46C977-57FE-D33F-C66C-6D6E5F910E8A}"/>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1827794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9237-AA9B-B8E3-F144-F6A6E8ED8D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790638-D47C-AD0D-3D0E-B715DAC9C8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F2A9F1-3A5B-4B0A-3291-BDE3F391F7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4BE670-B975-73BF-AA7A-D2B729687DEB}"/>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6" name="Footer Placeholder 5">
            <a:extLst>
              <a:ext uri="{FF2B5EF4-FFF2-40B4-BE49-F238E27FC236}">
                <a16:creationId xmlns:a16="http://schemas.microsoft.com/office/drawing/2014/main" id="{4ABC0BDE-2AEF-EA82-8325-ECD568240C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2CC313-7A6C-C94F-BAE0-5C7D971DD61B}"/>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46385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64B3D-FFFE-963C-BB8D-037B82556D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04CCA4-607A-7944-9AAB-069AB5EC5C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8DCA57-B773-B478-55DE-53E26C61B9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ED4211-DA68-0980-C062-F36969C0EE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4FC685-CCB1-3984-5AB9-2ED1BC5588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2CDBD3-FB79-C64C-B59E-E5509B7D72CB}"/>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8" name="Footer Placeholder 7">
            <a:extLst>
              <a:ext uri="{FF2B5EF4-FFF2-40B4-BE49-F238E27FC236}">
                <a16:creationId xmlns:a16="http://schemas.microsoft.com/office/drawing/2014/main" id="{DBA5A576-EF0F-3F47-5196-FBA8846844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10C5F9-99FA-0266-F696-47FDBFC118C9}"/>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50828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989-CB7A-6775-E7FA-71D691F079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262F51A-42F2-A672-0B07-B807246BF181}"/>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4" name="Footer Placeholder 3">
            <a:extLst>
              <a:ext uri="{FF2B5EF4-FFF2-40B4-BE49-F238E27FC236}">
                <a16:creationId xmlns:a16="http://schemas.microsoft.com/office/drawing/2014/main" id="{2E265233-0EED-6FE1-C844-7890DC55F3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314001E-88A3-E387-F84D-1CA6E8D747E2}"/>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2736397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C86451-FF01-DCA0-81CC-637AA779E6B3}"/>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3" name="Footer Placeholder 2">
            <a:extLst>
              <a:ext uri="{FF2B5EF4-FFF2-40B4-BE49-F238E27FC236}">
                <a16:creationId xmlns:a16="http://schemas.microsoft.com/office/drawing/2014/main" id="{1CCF5A72-976B-A491-885E-563BF2484D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1E3932-5F4C-38AB-1EE4-1505CC6CC36F}"/>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243972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FE50-DC71-3FB7-9D0F-9E2A0B8EA5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364999-AB60-07AB-F9CF-DF8EA811DD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8C31B9-CE64-1DA5-B974-DC996ABB37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850D4-6CBF-517C-CB0C-DAB658AE5723}"/>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6" name="Footer Placeholder 5">
            <a:extLst>
              <a:ext uri="{FF2B5EF4-FFF2-40B4-BE49-F238E27FC236}">
                <a16:creationId xmlns:a16="http://schemas.microsoft.com/office/drawing/2014/main" id="{E67EB965-5515-8556-1320-250FBAD863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CDAF61-ED7F-9F92-D7B3-78BD7DBC57E5}"/>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47125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4F91-34D5-DC73-8685-6C288980F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888A73-7352-B5F3-27D9-E02BA197CC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43FA1B-46E2-722E-7FEA-4D3D89F0A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A3B260-3A14-213D-B1BB-E730ECAAECB6}"/>
              </a:ext>
            </a:extLst>
          </p:cNvPr>
          <p:cNvSpPr>
            <a:spLocks noGrp="1"/>
          </p:cNvSpPr>
          <p:nvPr>
            <p:ph type="dt" sz="half" idx="10"/>
          </p:nvPr>
        </p:nvSpPr>
        <p:spPr/>
        <p:txBody>
          <a:bodyPr/>
          <a:lstStyle/>
          <a:p>
            <a:fld id="{8705D356-902E-495E-B01B-FE1D117C7251}" type="datetimeFigureOut">
              <a:rPr lang="en-IN" smtClean="0"/>
              <a:t>23-07-2024</a:t>
            </a:fld>
            <a:endParaRPr lang="en-IN"/>
          </a:p>
        </p:txBody>
      </p:sp>
      <p:sp>
        <p:nvSpPr>
          <p:cNvPr id="6" name="Footer Placeholder 5">
            <a:extLst>
              <a:ext uri="{FF2B5EF4-FFF2-40B4-BE49-F238E27FC236}">
                <a16:creationId xmlns:a16="http://schemas.microsoft.com/office/drawing/2014/main" id="{FA3C84F1-303E-67E7-5F75-62B350B8E4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1C3814-7D8C-D7AE-51BB-B1CAA5A18C5C}"/>
              </a:ext>
            </a:extLst>
          </p:cNvPr>
          <p:cNvSpPr>
            <a:spLocks noGrp="1"/>
          </p:cNvSpPr>
          <p:nvPr>
            <p:ph type="sldNum" sz="quarter" idx="12"/>
          </p:nvPr>
        </p:nvSpPr>
        <p:spPr/>
        <p:txBody>
          <a:bodyPr/>
          <a:lstStyle/>
          <a:p>
            <a:fld id="{E9A96EE8-EA97-4896-A2CF-722E0AFF5136}" type="slidenum">
              <a:rPr lang="en-IN" smtClean="0"/>
              <a:t>‹#›</a:t>
            </a:fld>
            <a:endParaRPr lang="en-IN"/>
          </a:p>
        </p:txBody>
      </p:sp>
    </p:spTree>
    <p:extLst>
      <p:ext uri="{BB962C8B-B14F-4D97-AF65-F5344CB8AC3E}">
        <p14:creationId xmlns:p14="http://schemas.microsoft.com/office/powerpoint/2010/main" val="126054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D0DF12-EBBF-5B5C-0F1D-6BBE017C93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E9BAE-B048-05F4-B33C-2FD97B63D0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20F34E-18F7-DE24-30C0-A33AAC6C62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5D356-902E-495E-B01B-FE1D117C7251}" type="datetimeFigureOut">
              <a:rPr lang="en-IN" smtClean="0"/>
              <a:t>23-07-2024</a:t>
            </a:fld>
            <a:endParaRPr lang="en-IN"/>
          </a:p>
        </p:txBody>
      </p:sp>
      <p:sp>
        <p:nvSpPr>
          <p:cNvPr id="5" name="Footer Placeholder 4">
            <a:extLst>
              <a:ext uri="{FF2B5EF4-FFF2-40B4-BE49-F238E27FC236}">
                <a16:creationId xmlns:a16="http://schemas.microsoft.com/office/drawing/2014/main" id="{70D7049F-4E6F-D122-9C1C-28C9BE0878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B18B99-BABD-6576-E5D2-5EE8C5BC03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A96EE8-EA97-4896-A2CF-722E0AFF5136}" type="slidenum">
              <a:rPr lang="en-IN" smtClean="0"/>
              <a:t>‹#›</a:t>
            </a:fld>
            <a:endParaRPr lang="en-IN"/>
          </a:p>
        </p:txBody>
      </p:sp>
    </p:spTree>
    <p:extLst>
      <p:ext uri="{BB962C8B-B14F-4D97-AF65-F5344CB8AC3E}">
        <p14:creationId xmlns:p14="http://schemas.microsoft.com/office/powerpoint/2010/main" val="564001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9F91-A125-D55A-7BD5-66ABB66D83B6}"/>
              </a:ext>
            </a:extLst>
          </p:cNvPr>
          <p:cNvSpPr>
            <a:spLocks noGrp="1"/>
          </p:cNvSpPr>
          <p:nvPr>
            <p:ph type="ctrTitle"/>
          </p:nvPr>
        </p:nvSpPr>
        <p:spPr/>
        <p:txBody>
          <a:bodyPr/>
          <a:lstStyle/>
          <a:p>
            <a:r>
              <a:rPr lang="en-US" dirty="0"/>
              <a:t>Cloud Computing</a:t>
            </a:r>
            <a:endParaRPr lang="en-IN" dirty="0"/>
          </a:p>
        </p:txBody>
      </p:sp>
      <p:sp>
        <p:nvSpPr>
          <p:cNvPr id="3" name="Subtitle 2">
            <a:extLst>
              <a:ext uri="{FF2B5EF4-FFF2-40B4-BE49-F238E27FC236}">
                <a16:creationId xmlns:a16="http://schemas.microsoft.com/office/drawing/2014/main" id="{828EF93E-7309-97CA-7B41-5866B9ED4474}"/>
              </a:ext>
            </a:extLst>
          </p:cNvPr>
          <p:cNvSpPr>
            <a:spLocks noGrp="1"/>
          </p:cNvSpPr>
          <p:nvPr>
            <p:ph type="subTitle" idx="1"/>
          </p:nvPr>
        </p:nvSpPr>
        <p:spPr/>
        <p:txBody>
          <a:bodyPr/>
          <a:lstStyle/>
          <a:p>
            <a:r>
              <a:rPr lang="en-US" dirty="0"/>
              <a:t>Module 1</a:t>
            </a:r>
            <a:endParaRPr lang="en-IN" dirty="0"/>
          </a:p>
        </p:txBody>
      </p:sp>
    </p:spTree>
    <p:extLst>
      <p:ext uri="{BB962C8B-B14F-4D97-AF65-F5344CB8AC3E}">
        <p14:creationId xmlns:p14="http://schemas.microsoft.com/office/powerpoint/2010/main" val="1885053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EEB17-1F07-DCCD-58A6-1058335CFF8B}"/>
              </a:ext>
            </a:extLst>
          </p:cNvPr>
          <p:cNvSpPr>
            <a:spLocks noGrp="1"/>
          </p:cNvSpPr>
          <p:nvPr>
            <p:ph type="title"/>
          </p:nvPr>
        </p:nvSpPr>
        <p:spPr/>
        <p:txBody>
          <a:bodyPr/>
          <a:lstStyle/>
          <a:p>
            <a:r>
              <a:rPr lang="en-US" dirty="0"/>
              <a:t>2. </a:t>
            </a:r>
            <a:r>
              <a:rPr lang="en-IN" dirty="0"/>
              <a:t>Grid Computing</a:t>
            </a:r>
          </a:p>
        </p:txBody>
      </p:sp>
      <p:sp>
        <p:nvSpPr>
          <p:cNvPr id="3" name="Content Placeholder 2">
            <a:extLst>
              <a:ext uri="{FF2B5EF4-FFF2-40B4-BE49-F238E27FC236}">
                <a16:creationId xmlns:a16="http://schemas.microsoft.com/office/drawing/2014/main" id="{3F4C912F-4023-936B-B636-11BE20AC783C}"/>
              </a:ext>
            </a:extLst>
          </p:cNvPr>
          <p:cNvSpPr>
            <a:spLocks noGrp="1"/>
          </p:cNvSpPr>
          <p:nvPr>
            <p:ph idx="1"/>
          </p:nvPr>
        </p:nvSpPr>
        <p:spPr>
          <a:xfrm>
            <a:off x="838200" y="1348033"/>
            <a:ext cx="10515600" cy="4828930"/>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In the process of finding a solution to this problem, technologists came up with an idea where each node belonging to a cluster would have same priority. It was required that all of them could perform similar functions and no particular node had to be assigned the role of ‘head’ among them. This new architecture is called a Grid. </a:t>
            </a:r>
          </a:p>
          <a:p>
            <a:r>
              <a:rPr lang="en-US" dirty="0">
                <a:latin typeface="Times New Roman" panose="02020603050405020304" pitchFamily="18" charset="0"/>
                <a:cs typeface="Times New Roman" panose="02020603050405020304" pitchFamily="18" charset="0"/>
              </a:rPr>
              <a:t>Grid computing concept introduced the idea of decentralization of control in distributed computing environment. </a:t>
            </a:r>
          </a:p>
          <a:p>
            <a:r>
              <a:rPr lang="en-US" dirty="0">
                <a:latin typeface="Times New Roman" panose="02020603050405020304" pitchFamily="18" charset="0"/>
                <a:cs typeface="Times New Roman" panose="02020603050405020304" pitchFamily="18" charset="0"/>
              </a:rPr>
              <a:t>Another important feature introduced by grid computing is that the computing environment could now be built with heterogeneous computing systems, that is, systems with diverse hardware configurations. </a:t>
            </a:r>
          </a:p>
          <a:p>
            <a:r>
              <a:rPr lang="en-US" dirty="0">
                <a:latin typeface="Times New Roman" panose="02020603050405020304" pitchFamily="18" charset="0"/>
                <a:cs typeface="Times New Roman" panose="02020603050405020304" pitchFamily="18" charset="0"/>
              </a:rPr>
              <a:t>The other major challenge before setting up a large distributed computing environment is stablishing cooperation among systems of different administrative domains. </a:t>
            </a:r>
          </a:p>
          <a:p>
            <a:r>
              <a:rPr lang="en-US" dirty="0">
                <a:latin typeface="Times New Roman" panose="02020603050405020304" pitchFamily="18" charset="0"/>
                <a:cs typeface="Times New Roman" panose="02020603050405020304" pitchFamily="18" charset="0"/>
              </a:rPr>
              <a:t>Computing grid introduced distributed computing environment, made up of heterogeneous systems which could be located at separate administrative domains.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3554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75D1-A61F-1891-D3EB-C46EB074213B}"/>
              </a:ext>
            </a:extLst>
          </p:cNvPr>
          <p:cNvSpPr>
            <a:spLocks noGrp="1"/>
          </p:cNvSpPr>
          <p:nvPr>
            <p:ph type="title"/>
          </p:nvPr>
        </p:nvSpPr>
        <p:spPr/>
        <p:txBody>
          <a:bodyPr/>
          <a:lstStyle/>
          <a:p>
            <a:r>
              <a:rPr lang="en-US" dirty="0" err="1"/>
              <a:t>Cont</a:t>
            </a:r>
            <a:r>
              <a:rPr lang="en-US" dirty="0"/>
              <a:t>…</a:t>
            </a:r>
            <a:endParaRPr lang="en-IN" dirty="0"/>
          </a:p>
        </p:txBody>
      </p:sp>
      <p:pic>
        <p:nvPicPr>
          <p:cNvPr id="5" name="Content Placeholder 4">
            <a:extLst>
              <a:ext uri="{FF2B5EF4-FFF2-40B4-BE49-F238E27FC236}">
                <a16:creationId xmlns:a16="http://schemas.microsoft.com/office/drawing/2014/main" id="{231675D4-96A4-41AB-F1CE-0D1A4CFCD5FA}"/>
              </a:ext>
            </a:extLst>
          </p:cNvPr>
          <p:cNvPicPr>
            <a:picLocks noGrp="1" noChangeAspect="1"/>
          </p:cNvPicPr>
          <p:nvPr>
            <p:ph idx="1"/>
          </p:nvPr>
        </p:nvPicPr>
        <p:blipFill>
          <a:blip r:embed="rId2"/>
          <a:stretch>
            <a:fillRect/>
          </a:stretch>
        </p:blipFill>
        <p:spPr>
          <a:xfrm>
            <a:off x="2390258" y="1690688"/>
            <a:ext cx="7411484" cy="3701450"/>
          </a:xfrm>
        </p:spPr>
      </p:pic>
    </p:spTree>
    <p:extLst>
      <p:ext uri="{BB962C8B-B14F-4D97-AF65-F5344CB8AC3E}">
        <p14:creationId xmlns:p14="http://schemas.microsoft.com/office/powerpoint/2010/main" val="3429159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0EC30D-E9DD-A914-08E9-DB571C2BA423}"/>
              </a:ext>
            </a:extLst>
          </p:cNvPr>
          <p:cNvSpPr>
            <a:spLocks noGrp="1"/>
          </p:cNvSpPr>
          <p:nvPr>
            <p:ph idx="1"/>
          </p:nvPr>
        </p:nvSpPr>
        <p:spPr>
          <a:xfrm>
            <a:off x="838200" y="952107"/>
            <a:ext cx="10515600" cy="5224856"/>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With grid computing era, computing systems reached a stage where they had acquired the following important characteristics </a:t>
            </a:r>
          </a:p>
          <a:p>
            <a:r>
              <a:rPr lang="en-US" dirty="0">
                <a:latin typeface="Times New Roman" panose="02020603050405020304" pitchFamily="18" charset="0"/>
                <a:cs typeface="Times New Roman" panose="02020603050405020304" pitchFamily="18" charset="0"/>
              </a:rPr>
              <a:t>Large scale: Grid concept promises to deal with computing resources going up to millions. </a:t>
            </a:r>
          </a:p>
          <a:p>
            <a:r>
              <a:rPr lang="en-US" dirty="0">
                <a:latin typeface="Times New Roman" panose="02020603050405020304" pitchFamily="18" charset="0"/>
                <a:cs typeface="Times New Roman" panose="02020603050405020304" pitchFamily="18" charset="0"/>
              </a:rPr>
              <a:t>Geographical distribution: Computing resources could be located at distant places. </a:t>
            </a:r>
          </a:p>
          <a:p>
            <a:r>
              <a:rPr lang="en-US" dirty="0">
                <a:latin typeface="Times New Roman" panose="02020603050405020304" pitchFamily="18" charset="0"/>
                <a:cs typeface="Times New Roman" panose="02020603050405020304" pitchFamily="18" charset="0"/>
              </a:rPr>
              <a:t>Heterogeneity: Computing grid could accommodate resources having different hardware characteristics and using various types of software. </a:t>
            </a:r>
          </a:p>
          <a:p>
            <a:r>
              <a:rPr lang="en-US" dirty="0">
                <a:latin typeface="Times New Roman" panose="02020603050405020304" pitchFamily="18" charset="0"/>
                <a:cs typeface="Times New Roman" panose="02020603050405020304" pitchFamily="18" charset="0"/>
              </a:rPr>
              <a:t>Resource co-ordination: Resources in a grid could coordinate among themselves to generate aggregated computing capabilities.</a:t>
            </a:r>
          </a:p>
          <a:p>
            <a:r>
              <a:rPr lang="en-US" dirty="0">
                <a:latin typeface="Times New Roman" panose="02020603050405020304" pitchFamily="18" charset="0"/>
                <a:cs typeface="Times New Roman" panose="02020603050405020304" pitchFamily="18" charset="0"/>
              </a:rPr>
              <a:t> Pervasive access: Resource failure could be handled by granting access to other available resources. </a:t>
            </a:r>
          </a:p>
          <a:p>
            <a:r>
              <a:rPr lang="en-US" dirty="0">
                <a:latin typeface="Times New Roman" panose="02020603050405020304" pitchFamily="18" charset="0"/>
                <a:cs typeface="Times New Roman" panose="02020603050405020304" pitchFamily="18" charset="0"/>
              </a:rPr>
              <a:t>Unlimited resource addition (scaling): Being a distributed computing model, it allows easy growth of system capacity by adding more resources into an existing system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6129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96F3-C593-0515-5C7A-FDBEAB82939F}"/>
              </a:ext>
            </a:extLst>
          </p:cNvPr>
          <p:cNvSpPr>
            <a:spLocks noGrp="1"/>
          </p:cNvSpPr>
          <p:nvPr>
            <p:ph type="title"/>
          </p:nvPr>
        </p:nvSpPr>
        <p:spPr>
          <a:xfrm>
            <a:off x="838200" y="365126"/>
            <a:ext cx="10515600" cy="813226"/>
          </a:xfrm>
        </p:spPr>
        <p:txBody>
          <a:bodyPr>
            <a:normAutofit/>
          </a:bodyPr>
          <a:lstStyle/>
          <a:p>
            <a:r>
              <a:rPr lang="en-US" sz="3200" dirty="0"/>
              <a:t>Difference between Cluster Computing and Grid Computing?</a:t>
            </a:r>
            <a:endParaRPr lang="en-IN" sz="3200" dirty="0"/>
          </a:p>
        </p:txBody>
      </p:sp>
      <p:pic>
        <p:nvPicPr>
          <p:cNvPr id="5" name="Content Placeholder 4">
            <a:extLst>
              <a:ext uri="{FF2B5EF4-FFF2-40B4-BE49-F238E27FC236}">
                <a16:creationId xmlns:a16="http://schemas.microsoft.com/office/drawing/2014/main" id="{1CD5FDCE-878C-A465-48A5-1302344DF336}"/>
              </a:ext>
            </a:extLst>
          </p:cNvPr>
          <p:cNvPicPr>
            <a:picLocks noGrp="1" noChangeAspect="1"/>
          </p:cNvPicPr>
          <p:nvPr>
            <p:ph idx="1"/>
          </p:nvPr>
        </p:nvPicPr>
        <p:blipFill>
          <a:blip r:embed="rId2"/>
          <a:stretch>
            <a:fillRect/>
          </a:stretch>
        </p:blipFill>
        <p:spPr>
          <a:xfrm>
            <a:off x="1131215" y="1875934"/>
            <a:ext cx="9662475" cy="3704734"/>
          </a:xfrm>
        </p:spPr>
      </p:pic>
    </p:spTree>
    <p:extLst>
      <p:ext uri="{BB962C8B-B14F-4D97-AF65-F5344CB8AC3E}">
        <p14:creationId xmlns:p14="http://schemas.microsoft.com/office/powerpoint/2010/main" val="2141459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4A87-D574-1431-48EE-38367DA0CFB2}"/>
              </a:ext>
            </a:extLst>
          </p:cNvPr>
          <p:cNvSpPr>
            <a:spLocks noGrp="1"/>
          </p:cNvSpPr>
          <p:nvPr>
            <p:ph type="title"/>
          </p:nvPr>
        </p:nvSpPr>
        <p:spPr>
          <a:xfrm>
            <a:off x="838200" y="365126"/>
            <a:ext cx="10515600" cy="558702"/>
          </a:xfrm>
        </p:spPr>
        <p:txBody>
          <a:bodyPr>
            <a:normAutofit/>
          </a:bodyPr>
          <a:lstStyle/>
          <a:p>
            <a:r>
              <a:rPr lang="en-IN" sz="3200" dirty="0"/>
              <a:t>Utility Computing</a:t>
            </a:r>
          </a:p>
        </p:txBody>
      </p:sp>
      <p:sp>
        <p:nvSpPr>
          <p:cNvPr id="3" name="Content Placeholder 2">
            <a:extLst>
              <a:ext uri="{FF2B5EF4-FFF2-40B4-BE49-F238E27FC236}">
                <a16:creationId xmlns:a16="http://schemas.microsoft.com/office/drawing/2014/main" id="{44C16440-ED0A-DFC4-96EB-5E82D400EB06}"/>
              </a:ext>
            </a:extLst>
          </p:cNvPr>
          <p:cNvSpPr>
            <a:spLocks noGrp="1"/>
          </p:cNvSpPr>
          <p:nvPr>
            <p:ph idx="1"/>
          </p:nvPr>
        </p:nvSpPr>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In utility computing a service provider makes computing resources and infrastructure management available to the customer as needed &amp; charges them for specific wage rather than flat rate. </a:t>
            </a:r>
          </a:p>
          <a:p>
            <a:pPr algn="just"/>
            <a:r>
              <a:rPr lang="en-US" dirty="0">
                <a:latin typeface="Times New Roman" panose="02020603050405020304" pitchFamily="18" charset="0"/>
                <a:cs typeface="Times New Roman" panose="02020603050405020304" pitchFamily="18" charset="0"/>
              </a:rPr>
              <a:t>Utility is the packaging of system resources such as computations, storage as a metered service. - Focused on on-demand computing like computing can be delivered as a utility service much like electricity. </a:t>
            </a:r>
          </a:p>
          <a:p>
            <a:pPr algn="just"/>
            <a:r>
              <a:rPr lang="en-US" dirty="0">
                <a:latin typeface="Times New Roman" panose="02020603050405020304" pitchFamily="18" charset="0"/>
                <a:cs typeface="Times New Roman" panose="02020603050405020304" pitchFamily="18" charset="0"/>
              </a:rPr>
              <a:t>Utility Computing is the packaging and delivery of computing resources, similar to traditional public utilities like electricity, water, or telephone. The model follows pay-per-use mode of payment and on-demand service facility. </a:t>
            </a:r>
          </a:p>
          <a:p>
            <a:pPr algn="just"/>
            <a:r>
              <a:rPr lang="en-US" dirty="0">
                <a:latin typeface="Times New Roman" panose="02020603050405020304" pitchFamily="18" charset="0"/>
                <a:cs typeface="Times New Roman" panose="02020603050405020304" pitchFamily="18" charset="0"/>
              </a:rPr>
              <a:t>This sort of computing enabled small business owners to afford high-performance computing facilities, which with their limited budget they could have never dreamed of using. </a:t>
            </a:r>
          </a:p>
          <a:p>
            <a:pPr algn="just"/>
            <a:r>
              <a:rPr lang="en-US" dirty="0">
                <a:latin typeface="Times New Roman" panose="02020603050405020304" pitchFamily="18" charset="0"/>
                <a:cs typeface="Times New Roman" panose="02020603050405020304" pitchFamily="18" charset="0"/>
              </a:rPr>
              <a:t>One important facilitator behind utility computing idea implementation was the virtualization concept of hardware resources like processor, memory, storage, and network.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209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8CCF-B87B-010A-7EDB-3B390B5BB18E}"/>
              </a:ext>
            </a:extLst>
          </p:cNvPr>
          <p:cNvSpPr>
            <a:spLocks noGrp="1"/>
          </p:cNvSpPr>
          <p:nvPr>
            <p:ph type="title"/>
          </p:nvPr>
        </p:nvSpPr>
        <p:spPr>
          <a:xfrm>
            <a:off x="838200" y="365125"/>
            <a:ext cx="10515600" cy="709531"/>
          </a:xfrm>
        </p:spPr>
        <p:txBody>
          <a:bodyPr>
            <a:normAutofit/>
          </a:bodyPr>
          <a:lstStyle/>
          <a:p>
            <a:r>
              <a:rPr lang="en-IN" sz="3200" dirty="0"/>
              <a:t>Distributed Computing</a:t>
            </a:r>
          </a:p>
        </p:txBody>
      </p:sp>
      <p:sp>
        <p:nvSpPr>
          <p:cNvPr id="3" name="Content Placeholder 2">
            <a:extLst>
              <a:ext uri="{FF2B5EF4-FFF2-40B4-BE49-F238E27FC236}">
                <a16:creationId xmlns:a16="http://schemas.microsoft.com/office/drawing/2014/main" id="{410AB4EE-2E8D-0B81-4BC2-B24A2A785FF9}"/>
              </a:ext>
            </a:extLst>
          </p:cNvPr>
          <p:cNvSpPr>
            <a:spLocks noGrp="1"/>
          </p:cNvSpPr>
          <p:nvPr>
            <p:ph idx="1"/>
          </p:nvPr>
        </p:nvSpPr>
        <p:spPr>
          <a:xfrm>
            <a:off x="838200" y="1941921"/>
            <a:ext cx="10515600" cy="4235041"/>
          </a:xfrm>
        </p:spPr>
        <p:txBody>
          <a:bodyPr>
            <a:normAutofit/>
          </a:bodyPr>
          <a:lstStyle/>
          <a:p>
            <a:pPr algn="just"/>
            <a:r>
              <a:rPr lang="en-US" sz="2400" dirty="0">
                <a:latin typeface="Times New Roman" panose="02020603050405020304" pitchFamily="18" charset="0"/>
                <a:cs typeface="Times New Roman" panose="02020603050405020304" pitchFamily="18" charset="0"/>
              </a:rPr>
              <a:t>Distributed computing is a model in which components of a software system are shared among multiple computers or nodes. Even though the software components may be spread out across multiple computers in multiple locations, they're run as one system. This is done to improve efficiency and performance. </a:t>
            </a:r>
          </a:p>
          <a:p>
            <a:pPr algn="just"/>
            <a:r>
              <a:rPr lang="en-US" sz="2400" dirty="0">
                <a:latin typeface="Times New Roman" panose="02020603050405020304" pitchFamily="18" charset="0"/>
                <a:cs typeface="Times New Roman" panose="02020603050405020304" pitchFamily="18" charset="0"/>
              </a:rPr>
              <a:t>Distributed computing can increase performance, resilience and scalability, making it a common computing model in database and application design. </a:t>
            </a:r>
          </a:p>
          <a:p>
            <a:pPr algn="just"/>
            <a:r>
              <a:rPr lang="en-US" sz="2400" dirty="0">
                <a:latin typeface="Times New Roman" panose="02020603050405020304" pitchFamily="18" charset="0"/>
                <a:cs typeface="Times New Roman" panose="02020603050405020304" pitchFamily="18" charset="0"/>
              </a:rPr>
              <a:t>Distributed computing networks can be connected as local networks or through WAN if the machines are in a different geographic location.</a:t>
            </a:r>
          </a:p>
          <a:p>
            <a:pPr algn="just"/>
            <a:r>
              <a:rPr lang="en-US" sz="2400" dirty="0">
                <a:latin typeface="Times New Roman" panose="02020603050405020304" pitchFamily="18" charset="0"/>
                <a:cs typeface="Times New Roman" panose="02020603050405020304" pitchFamily="18" charset="0"/>
              </a:rPr>
              <a:t> Processors in distributed computing systems typically run in parallel. </a:t>
            </a:r>
          </a:p>
          <a:p>
            <a:pPr algn="just"/>
            <a:r>
              <a:rPr lang="en-US" sz="2400" dirty="0">
                <a:latin typeface="Times New Roman" panose="02020603050405020304" pitchFamily="18" charset="0"/>
                <a:cs typeface="Times New Roman" panose="02020603050405020304" pitchFamily="18" charset="0"/>
              </a:rPr>
              <a:t> Cloud computing is also a specialized form of distributed computing.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884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96C450-2E8B-151B-D82A-CFDD85AB9C4A}"/>
              </a:ext>
            </a:extLst>
          </p:cNvPr>
          <p:cNvPicPr>
            <a:picLocks noGrp="1" noChangeAspect="1"/>
          </p:cNvPicPr>
          <p:nvPr>
            <p:ph idx="1"/>
          </p:nvPr>
        </p:nvPicPr>
        <p:blipFill>
          <a:blip r:embed="rId2"/>
          <a:stretch>
            <a:fillRect/>
          </a:stretch>
        </p:blipFill>
        <p:spPr>
          <a:xfrm>
            <a:off x="1461155" y="1690688"/>
            <a:ext cx="9153425" cy="4408453"/>
          </a:xfrm>
        </p:spPr>
      </p:pic>
    </p:spTree>
    <p:extLst>
      <p:ext uri="{BB962C8B-B14F-4D97-AF65-F5344CB8AC3E}">
        <p14:creationId xmlns:p14="http://schemas.microsoft.com/office/powerpoint/2010/main" val="836429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F54E9C-76A0-708C-9902-DCCB569787F8}"/>
              </a:ext>
            </a:extLst>
          </p:cNvPr>
          <p:cNvPicPr>
            <a:picLocks noGrp="1" noChangeAspect="1"/>
          </p:cNvPicPr>
          <p:nvPr>
            <p:ph idx="1"/>
          </p:nvPr>
        </p:nvPicPr>
        <p:blipFill>
          <a:blip r:embed="rId2"/>
          <a:stretch>
            <a:fillRect/>
          </a:stretch>
        </p:blipFill>
        <p:spPr>
          <a:xfrm>
            <a:off x="1065228" y="622169"/>
            <a:ext cx="9737889" cy="5522549"/>
          </a:xfrm>
        </p:spPr>
      </p:pic>
    </p:spTree>
    <p:extLst>
      <p:ext uri="{BB962C8B-B14F-4D97-AF65-F5344CB8AC3E}">
        <p14:creationId xmlns:p14="http://schemas.microsoft.com/office/powerpoint/2010/main" val="717677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B226-E416-3B19-721A-5A22F5EBD72B}"/>
              </a:ext>
            </a:extLst>
          </p:cNvPr>
          <p:cNvSpPr>
            <a:spLocks noGrp="1"/>
          </p:cNvSpPr>
          <p:nvPr>
            <p:ph type="title"/>
          </p:nvPr>
        </p:nvSpPr>
        <p:spPr>
          <a:xfrm>
            <a:off x="838200" y="365125"/>
            <a:ext cx="10515600" cy="709531"/>
          </a:xfrm>
        </p:spPr>
        <p:txBody>
          <a:bodyPr>
            <a:normAutofit/>
          </a:bodyPr>
          <a:lstStyle/>
          <a:p>
            <a:r>
              <a:rPr lang="en-US" sz="3200" dirty="0"/>
              <a:t>NIST Reference Model – Basic Terminologies and Concepts</a:t>
            </a:r>
            <a:endParaRPr lang="en-IN" sz="3200" dirty="0"/>
          </a:p>
        </p:txBody>
      </p:sp>
      <p:sp>
        <p:nvSpPr>
          <p:cNvPr id="3" name="Content Placeholder 2">
            <a:extLst>
              <a:ext uri="{FF2B5EF4-FFF2-40B4-BE49-F238E27FC236}">
                <a16:creationId xmlns:a16="http://schemas.microsoft.com/office/drawing/2014/main" id="{BADE9390-0CEE-E343-3849-88FF648F38BC}"/>
              </a:ext>
            </a:extLst>
          </p:cNvPr>
          <p:cNvSpPr>
            <a:spLocks noGrp="1"/>
          </p:cNvSpPr>
          <p:nvPr>
            <p:ph idx="1"/>
          </p:nvPr>
        </p:nvSpPr>
        <p:spPr>
          <a:xfrm>
            <a:off x="838200" y="1244338"/>
            <a:ext cx="10515600" cy="4932625"/>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 NIST model of cloud computing separates cloud computing in two categories. One category is based on the operational or deployment pattern of the cloud and the other one is based on the nature of service that the cloud provides. </a:t>
            </a:r>
          </a:p>
          <a:p>
            <a:r>
              <a:rPr lang="en-US" dirty="0">
                <a:latin typeface="Times New Roman" panose="02020603050405020304" pitchFamily="18" charset="0"/>
                <a:cs typeface="Times New Roman" panose="02020603050405020304" pitchFamily="18" charset="0"/>
              </a:rPr>
              <a:t>Cloud modeling based on deployment: It focusses on the access boundary and location of the cloud establishment. The access boundary defines the purpose of using the cloud to some extent. There are four categories of cloud deployment: public cloud, private cloud, community cloud and hybrid cloud. </a:t>
            </a:r>
          </a:p>
          <a:p>
            <a:r>
              <a:rPr lang="en-US" dirty="0">
                <a:latin typeface="Times New Roman" panose="02020603050405020304" pitchFamily="18" charset="0"/>
                <a:cs typeface="Times New Roman" panose="02020603050405020304" pitchFamily="18" charset="0"/>
              </a:rPr>
              <a:t>Cloud modeling based on service delivery: This model describes the type of computing service that is offered to users by the service provider. There are three prime categories of service delivery models, namely Infrastructure as a Service (IaaS), Platform as a Service (PaaS) and Software as a Service (SaaS)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7250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A34A-78AD-CA7D-51EF-BA4E6B1A4731}"/>
              </a:ext>
            </a:extLst>
          </p:cNvPr>
          <p:cNvSpPr>
            <a:spLocks noGrp="1"/>
          </p:cNvSpPr>
          <p:nvPr>
            <p:ph type="title"/>
          </p:nvPr>
        </p:nvSpPr>
        <p:spPr>
          <a:xfrm>
            <a:off x="838200" y="365125"/>
            <a:ext cx="10515600" cy="577555"/>
          </a:xfrm>
        </p:spPr>
        <p:txBody>
          <a:bodyPr>
            <a:normAutofit fontScale="90000"/>
          </a:bodyPr>
          <a:lstStyle/>
          <a:p>
            <a:r>
              <a:rPr lang="en-IN" dirty="0"/>
              <a:t>NIST model</a:t>
            </a:r>
          </a:p>
        </p:txBody>
      </p:sp>
      <p:pic>
        <p:nvPicPr>
          <p:cNvPr id="5" name="Content Placeholder 4">
            <a:extLst>
              <a:ext uri="{FF2B5EF4-FFF2-40B4-BE49-F238E27FC236}">
                <a16:creationId xmlns:a16="http://schemas.microsoft.com/office/drawing/2014/main" id="{A4AD7FE0-3EC9-51EC-5547-9F5A7BF9AFA2}"/>
              </a:ext>
            </a:extLst>
          </p:cNvPr>
          <p:cNvPicPr>
            <a:picLocks noGrp="1" noChangeAspect="1"/>
          </p:cNvPicPr>
          <p:nvPr>
            <p:ph idx="1"/>
          </p:nvPr>
        </p:nvPicPr>
        <p:blipFill>
          <a:blip r:embed="rId2"/>
          <a:stretch>
            <a:fillRect/>
          </a:stretch>
        </p:blipFill>
        <p:spPr>
          <a:xfrm>
            <a:off x="1357460" y="1140643"/>
            <a:ext cx="9379669" cy="5036320"/>
          </a:xfrm>
        </p:spPr>
      </p:pic>
    </p:spTree>
    <p:extLst>
      <p:ext uri="{BB962C8B-B14F-4D97-AF65-F5344CB8AC3E}">
        <p14:creationId xmlns:p14="http://schemas.microsoft.com/office/powerpoint/2010/main" val="58928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88CE-0E19-9840-BBFF-B3C9ECF23BA4}"/>
              </a:ext>
            </a:extLst>
          </p:cNvPr>
          <p:cNvSpPr>
            <a:spLocks noGrp="1"/>
          </p:cNvSpPr>
          <p:nvPr>
            <p:ph type="title"/>
          </p:nvPr>
        </p:nvSpPr>
        <p:spPr>
          <a:xfrm>
            <a:off x="3147767" y="2391888"/>
            <a:ext cx="10515600" cy="1325563"/>
          </a:xfrm>
        </p:spPr>
        <p:txBody>
          <a:bodyPr/>
          <a:lstStyle/>
          <a:p>
            <a:r>
              <a:rPr lang="en-US" dirty="0"/>
              <a:t>What is cloud??</a:t>
            </a:r>
            <a:endParaRPr lang="en-IN" dirty="0"/>
          </a:p>
        </p:txBody>
      </p:sp>
    </p:spTree>
    <p:extLst>
      <p:ext uri="{BB962C8B-B14F-4D97-AF65-F5344CB8AC3E}">
        <p14:creationId xmlns:p14="http://schemas.microsoft.com/office/powerpoint/2010/main" val="2101193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FF5F5-1016-3A65-3171-108BD657EB25}"/>
              </a:ext>
            </a:extLst>
          </p:cNvPr>
          <p:cNvSpPr>
            <a:spLocks noGrp="1"/>
          </p:cNvSpPr>
          <p:nvPr>
            <p:ph idx="1"/>
          </p:nvPr>
        </p:nvSpPr>
        <p:spPr>
          <a:xfrm>
            <a:off x="838200" y="876693"/>
            <a:ext cx="10515600" cy="5300270"/>
          </a:xfrm>
        </p:spPr>
        <p:txBody>
          <a:bodyPr>
            <a:normAutofit/>
          </a:bodyPr>
          <a:lstStyle/>
          <a:p>
            <a:r>
              <a:rPr lang="en-US" sz="2000" dirty="0"/>
              <a:t>Cloud Consumer: The cloud consumer is the principal stakeholder for the cloud computing service. A cloud consumer represents a person or an organization that maintains a business relationship with, and uses the service from a cloud provider. The cloud consumer uses cloud service and may be billed for the service by the provider.</a:t>
            </a:r>
          </a:p>
          <a:p>
            <a:r>
              <a:rPr lang="en-US" sz="2000" dirty="0"/>
              <a:t>Cloud Provider: A cloud provider is a person or an organization; it is the entity being responsible for making a service available to interested parties. A Cloud Provider acquires and manages the computing infrastructure required for providing the services. </a:t>
            </a:r>
          </a:p>
          <a:p>
            <a:r>
              <a:rPr lang="en-US" sz="2000" dirty="0"/>
              <a:t>Cloud Auditor: The cloud services provided by cloud provider to the cloud consumer must comply to some pre-agreed policies and regulations in terms of performance, security etc. The verification of these agreed conditions can be performed by employing a third-party auditor. The cloud auditor is a party who can conduct independent assessment of cloud services and report it accordingly.</a:t>
            </a:r>
          </a:p>
          <a:p>
            <a:r>
              <a:rPr lang="en-US" sz="2000" dirty="0"/>
              <a:t>Cloud Broker: A cloud broker is an entity that manages the use, performance, and delivery of cloud services and negotiates the relationships between cloud providers and cloud consumers. Consumers can avoid the responsibilities of complex tasks by requesting services from brokers instead of consuming services from providers directly.</a:t>
            </a:r>
            <a:endParaRPr lang="en-IN" sz="2000" dirty="0"/>
          </a:p>
        </p:txBody>
      </p:sp>
    </p:spTree>
    <p:extLst>
      <p:ext uri="{BB962C8B-B14F-4D97-AF65-F5344CB8AC3E}">
        <p14:creationId xmlns:p14="http://schemas.microsoft.com/office/powerpoint/2010/main" val="1483613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EA81F-A822-CF10-7E4B-DCBF0362AF95}"/>
              </a:ext>
            </a:extLst>
          </p:cNvPr>
          <p:cNvSpPr>
            <a:spLocks noGrp="1"/>
          </p:cNvSpPr>
          <p:nvPr>
            <p:ph idx="1"/>
          </p:nvPr>
        </p:nvSpPr>
        <p:spPr>
          <a:xfrm>
            <a:off x="838200" y="1574275"/>
            <a:ext cx="10515600" cy="4602687"/>
          </a:xfrm>
        </p:spPr>
        <p:txBody>
          <a:bodyPr>
            <a:normAutofit/>
          </a:bodyPr>
          <a:lstStyle/>
          <a:p>
            <a:r>
              <a:rPr lang="en-US" sz="2000" dirty="0"/>
              <a:t>Cloud Carrier: Cloud computing services are delivered from cloud provider to cloud consumer either directly or via some cloud broker. Cloud carrier acts as an agent in this delivery process. They are the organizations who provide the connectivity and transport facility of services through their network.</a:t>
            </a:r>
          </a:p>
          <a:p>
            <a:r>
              <a:rPr lang="en-US" sz="2000" dirty="0"/>
              <a:t>Service Management: The Service Management component of cloud provider takes care of the functions needed for the management and operation of cloud services. There are three modules of cloud service management as business support, provisioning/configuration and portability/interoperability</a:t>
            </a:r>
          </a:p>
          <a:p>
            <a:r>
              <a:rPr lang="en-US" sz="2000" dirty="0"/>
              <a:t>Security &amp; Privacy: Security management in the NIST reference architecture refers towards developing a secure and reliable system. It means protecting the system and its information from unauthorized access. Privacy management aims to keep personal or sensitive information secret and saves them from revealing out. </a:t>
            </a:r>
          </a:p>
          <a:p>
            <a:endParaRPr lang="en-IN" sz="2000" dirty="0"/>
          </a:p>
        </p:txBody>
      </p:sp>
    </p:spTree>
    <p:extLst>
      <p:ext uri="{BB962C8B-B14F-4D97-AF65-F5344CB8AC3E}">
        <p14:creationId xmlns:p14="http://schemas.microsoft.com/office/powerpoint/2010/main" val="2165013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1D3F2-3F32-A041-7869-91C39DEF0DBB}"/>
              </a:ext>
            </a:extLst>
          </p:cNvPr>
          <p:cNvSpPr>
            <a:spLocks noGrp="1"/>
          </p:cNvSpPr>
          <p:nvPr>
            <p:ph idx="1"/>
          </p:nvPr>
        </p:nvSpPr>
        <p:spPr>
          <a:xfrm>
            <a:off x="838200" y="801278"/>
            <a:ext cx="10515600" cy="5375685"/>
          </a:xfrm>
        </p:spPr>
        <p:txBody>
          <a:bodyPr>
            <a:normAutofit/>
          </a:bodyPr>
          <a:lstStyle/>
          <a:p>
            <a:r>
              <a:rPr lang="en-US" sz="2000" dirty="0">
                <a:latin typeface="Times New Roman" panose="02020603050405020304" pitchFamily="18" charset="0"/>
                <a:cs typeface="Times New Roman" panose="02020603050405020304" pitchFamily="18" charset="0"/>
              </a:rPr>
              <a:t>Service Orchestration: Service orchestration refers to the ‘composition of system components to support the cloud providers’ activities in arrangement, coordination and management of computing resources in order to provide cloud services to cloud consumers. </a:t>
            </a:r>
          </a:p>
          <a:p>
            <a:r>
              <a:rPr lang="en-US" sz="2000" dirty="0">
                <a:latin typeface="Times New Roman" panose="02020603050405020304" pitchFamily="18" charset="0"/>
                <a:cs typeface="Times New Roman" panose="02020603050405020304" pitchFamily="18" charset="0"/>
              </a:rPr>
              <a:t>It has 3 layers. </a:t>
            </a:r>
          </a:p>
          <a:p>
            <a:r>
              <a:rPr lang="en-US" sz="2000" dirty="0">
                <a:latin typeface="Times New Roman" panose="02020603050405020304" pitchFamily="18" charset="0"/>
                <a:cs typeface="Times New Roman" panose="02020603050405020304" pitchFamily="18" charset="0"/>
              </a:rPr>
              <a:t>Service layer: Cloud provider puts interfaces that enables the service consumers to access various computing services. Thus the access interfaces for different types of cloud services (SaaS, PaaS and IaaS) are represented in this layer. </a:t>
            </a:r>
          </a:p>
          <a:p>
            <a:r>
              <a:rPr lang="en-US" sz="2000" dirty="0">
                <a:latin typeface="Times New Roman" panose="02020603050405020304" pitchFamily="18" charset="0"/>
                <a:cs typeface="Times New Roman" panose="02020603050405020304" pitchFamily="18" charset="0"/>
              </a:rPr>
              <a:t>Resource Abstraction &amp; Control layer: At this layer, the abstraction of physical resources are implemented (through the software). Access to any hardware resources goes through this layer and the layer secures the system by controlling resource allocation and access. </a:t>
            </a:r>
          </a:p>
          <a:p>
            <a:r>
              <a:rPr lang="en-US" sz="2000" dirty="0">
                <a:latin typeface="Times New Roman" panose="02020603050405020304" pitchFamily="18" charset="0"/>
                <a:cs typeface="Times New Roman" panose="02020603050405020304" pitchFamily="18" charset="0"/>
              </a:rPr>
              <a:t>Physical Resource layer: The physical resource layer is the lowest layer in the stack that houses all of the physical computing resources. Hardware resources include computers (with processor and memory components), storage components (hard disks), network entities (routers, firewalls, switches, network links and interfaces) and other physical computing devices. Facilities include includes power supply, ventilation, cooling, communications and other aspects of a physical plant.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1527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1DFA-8976-5B55-B0A9-43ECA96846B7}"/>
              </a:ext>
            </a:extLst>
          </p:cNvPr>
          <p:cNvSpPr>
            <a:spLocks noGrp="1"/>
          </p:cNvSpPr>
          <p:nvPr>
            <p:ph type="title"/>
          </p:nvPr>
        </p:nvSpPr>
        <p:spPr>
          <a:xfrm>
            <a:off x="838200" y="365125"/>
            <a:ext cx="10515600" cy="718957"/>
          </a:xfrm>
        </p:spPr>
        <p:txBody>
          <a:bodyPr>
            <a:normAutofit/>
          </a:bodyPr>
          <a:lstStyle/>
          <a:p>
            <a:r>
              <a:rPr lang="en-US" sz="3200" dirty="0"/>
              <a:t>Cloud Deployment Models or Types of cloud </a:t>
            </a:r>
            <a:endParaRPr lang="en-IN" sz="3200" dirty="0"/>
          </a:p>
        </p:txBody>
      </p:sp>
      <p:sp>
        <p:nvSpPr>
          <p:cNvPr id="3" name="Content Placeholder 2">
            <a:extLst>
              <a:ext uri="{FF2B5EF4-FFF2-40B4-BE49-F238E27FC236}">
                <a16:creationId xmlns:a16="http://schemas.microsoft.com/office/drawing/2014/main" id="{4661E4EC-5F78-59EE-B7A5-1350E4E93788}"/>
              </a:ext>
            </a:extLst>
          </p:cNvPr>
          <p:cNvSpPr>
            <a:spLocks noGrp="1"/>
          </p:cNvSpPr>
          <p:nvPr>
            <p:ph idx="1"/>
          </p:nvPr>
        </p:nvSpPr>
        <p:spPr/>
        <p:txBody>
          <a:bodyPr/>
          <a:lstStyle/>
          <a:p>
            <a:r>
              <a:rPr lang="en-US" dirty="0"/>
              <a:t>Public Cloud</a:t>
            </a:r>
          </a:p>
          <a:p>
            <a:r>
              <a:rPr lang="en-US" dirty="0"/>
              <a:t>Private Cloud</a:t>
            </a:r>
          </a:p>
          <a:p>
            <a:r>
              <a:rPr lang="en-US" dirty="0"/>
              <a:t>Community Cloud</a:t>
            </a:r>
          </a:p>
          <a:p>
            <a:r>
              <a:rPr lang="en-US" dirty="0"/>
              <a:t>Hybrid Cloud</a:t>
            </a:r>
            <a:endParaRPr lang="en-IN" dirty="0"/>
          </a:p>
        </p:txBody>
      </p:sp>
    </p:spTree>
    <p:extLst>
      <p:ext uri="{BB962C8B-B14F-4D97-AF65-F5344CB8AC3E}">
        <p14:creationId xmlns:p14="http://schemas.microsoft.com/office/powerpoint/2010/main" val="2523475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A99A-A68A-5B63-0EC8-1F8C8EF124B8}"/>
              </a:ext>
            </a:extLst>
          </p:cNvPr>
          <p:cNvSpPr>
            <a:spLocks noGrp="1"/>
          </p:cNvSpPr>
          <p:nvPr>
            <p:ph type="title"/>
          </p:nvPr>
        </p:nvSpPr>
        <p:spPr>
          <a:xfrm>
            <a:off x="923041" y="681037"/>
            <a:ext cx="10515600" cy="681250"/>
          </a:xfrm>
        </p:spPr>
        <p:txBody>
          <a:bodyPr>
            <a:normAutofit fontScale="90000"/>
          </a:bodyPr>
          <a:lstStyle/>
          <a:p>
            <a:r>
              <a:rPr lang="en-US" sz="3200" dirty="0"/>
              <a:t>Public Cloud</a:t>
            </a:r>
            <a:br>
              <a:rPr lang="en-US" dirty="0"/>
            </a:br>
            <a:endParaRPr lang="en-IN" dirty="0"/>
          </a:p>
        </p:txBody>
      </p:sp>
      <p:sp>
        <p:nvSpPr>
          <p:cNvPr id="3" name="Content Placeholder 2">
            <a:extLst>
              <a:ext uri="{FF2B5EF4-FFF2-40B4-BE49-F238E27FC236}">
                <a16:creationId xmlns:a16="http://schemas.microsoft.com/office/drawing/2014/main" id="{B224515A-0B2E-ACB6-69A3-D1746D850DAE}"/>
              </a:ext>
            </a:extLst>
          </p:cNvPr>
          <p:cNvSpPr>
            <a:spLocks noGrp="1"/>
          </p:cNvSpPr>
          <p:nvPr>
            <p:ph idx="1"/>
          </p:nvPr>
        </p:nvSpPr>
        <p:spPr>
          <a:xfrm>
            <a:off x="838200" y="1385740"/>
            <a:ext cx="10515600" cy="4791223"/>
          </a:xfrm>
        </p:spPr>
        <p:txBody>
          <a:bodyPr>
            <a:normAutofit fontScale="70000" lnSpcReduction="20000"/>
          </a:bodyPr>
          <a:lstStyle/>
          <a:p>
            <a:pPr algn="just"/>
            <a:r>
              <a:rPr lang="en-US" dirty="0">
                <a:latin typeface="Times New Roman" panose="02020603050405020304" pitchFamily="18" charset="0"/>
                <a:cs typeface="Times New Roman" panose="02020603050405020304" pitchFamily="18" charset="0"/>
              </a:rPr>
              <a:t>The infrastructure is made available to the general public or a large industry group and is owned by an organization selling cloud services.</a:t>
            </a:r>
          </a:p>
          <a:p>
            <a:pPr algn="just"/>
            <a:r>
              <a:rPr lang="en-US" dirty="0">
                <a:latin typeface="Times New Roman" panose="02020603050405020304" pitchFamily="18" charset="0"/>
                <a:cs typeface="Times New Roman" panose="02020603050405020304" pitchFamily="18" charset="0"/>
              </a:rPr>
              <a:t>The public cloud deployment model provides the widest range of access to consumers among all cloud deployments.</a:t>
            </a:r>
          </a:p>
          <a:p>
            <a:pPr algn="just"/>
            <a:r>
              <a:rPr lang="en-US" dirty="0">
                <a:latin typeface="Times New Roman" panose="02020603050405020304" pitchFamily="18" charset="0"/>
                <a:cs typeface="Times New Roman" panose="02020603050405020304" pitchFamily="18" charset="0"/>
              </a:rPr>
              <a:t>Anyone who subscribes it gets open access to this cloud facility. The consumer can either be an individual user or a group of people representing some organization or an enterprise.</a:t>
            </a:r>
          </a:p>
          <a:p>
            <a:pPr algn="just"/>
            <a:r>
              <a:rPr lang="en-US" dirty="0">
                <a:latin typeface="Times New Roman" panose="02020603050405020304" pitchFamily="18" charset="0"/>
                <a:cs typeface="Times New Roman" panose="02020603050405020304" pitchFamily="18" charset="0"/>
              </a:rPr>
              <a:t>Public cloud is also referred as external cloud as physical location-wise it remains external or off-premises and the consumers can then remotely access the service. </a:t>
            </a:r>
          </a:p>
          <a:p>
            <a:pPr algn="just"/>
            <a:r>
              <a:rPr lang="en-US" dirty="0">
                <a:latin typeface="Times New Roman" panose="02020603050405020304" pitchFamily="18" charset="0"/>
                <a:cs typeface="Times New Roman" panose="02020603050405020304" pitchFamily="18" charset="0"/>
              </a:rPr>
              <a:t>A public cloud is hosted and managed by some computing vendors who establishes data centers to provide the service to consumers.</a:t>
            </a:r>
          </a:p>
          <a:p>
            <a:pPr algn="just"/>
            <a:r>
              <a:rPr lang="en-US" dirty="0">
                <a:latin typeface="Times New Roman" panose="02020603050405020304" pitchFamily="18" charset="0"/>
                <a:cs typeface="Times New Roman" panose="02020603050405020304" pitchFamily="18" charset="0"/>
              </a:rPr>
              <a:t>Amazon Web Services, Google Cloud, Microsoft Azure and Salesforce.com are some of the popular public clouds.</a:t>
            </a:r>
          </a:p>
          <a:p>
            <a:pPr algn="just"/>
            <a:r>
              <a:rPr lang="en-US" dirty="0">
                <a:latin typeface="Times New Roman" panose="02020603050405020304" pitchFamily="18" charset="0"/>
                <a:cs typeface="Times New Roman" panose="02020603050405020304" pitchFamily="18" charset="0"/>
              </a:rPr>
              <a:t>Public cloud deployment promotes multi-tenancy at its highest degree. Same physical computing resource can be shared among multiple unrelated consumers. This provides major advantages as it becomes possible for a single cloud vendor to serve a large number of consumers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0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607C736-2A08-35E2-4B53-1C694E3FE956}"/>
              </a:ext>
            </a:extLst>
          </p:cNvPr>
          <p:cNvPicPr>
            <a:picLocks noGrp="1" noChangeAspect="1"/>
          </p:cNvPicPr>
          <p:nvPr>
            <p:ph idx="1"/>
          </p:nvPr>
        </p:nvPicPr>
        <p:blipFill rotWithShape="1">
          <a:blip r:embed="rId2"/>
          <a:srcRect t="6110"/>
          <a:stretch/>
        </p:blipFill>
        <p:spPr>
          <a:xfrm>
            <a:off x="1357460" y="669304"/>
            <a:ext cx="9407949" cy="5446304"/>
          </a:xfrm>
          <a:prstGeom prst="rect">
            <a:avLst/>
          </a:prstGeom>
        </p:spPr>
      </p:pic>
    </p:spTree>
    <p:extLst>
      <p:ext uri="{BB962C8B-B14F-4D97-AF65-F5344CB8AC3E}">
        <p14:creationId xmlns:p14="http://schemas.microsoft.com/office/powerpoint/2010/main" val="396181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A0C8A-52BB-EBFF-9176-0CD57B3EDCF5}"/>
              </a:ext>
            </a:extLst>
          </p:cNvPr>
          <p:cNvSpPr>
            <a:spLocks noGrp="1"/>
          </p:cNvSpPr>
          <p:nvPr>
            <p:ph type="title"/>
          </p:nvPr>
        </p:nvSpPr>
        <p:spPr>
          <a:xfrm>
            <a:off x="838200" y="365125"/>
            <a:ext cx="10515600" cy="643543"/>
          </a:xfrm>
        </p:spPr>
        <p:txBody>
          <a:bodyPr>
            <a:normAutofit/>
          </a:bodyPr>
          <a:lstStyle/>
          <a:p>
            <a:r>
              <a:rPr lang="en-US" sz="3200" dirty="0"/>
              <a:t>Private </a:t>
            </a:r>
            <a:r>
              <a:rPr lang="en-US" sz="3200" dirty="0" err="1"/>
              <a:t>Coud</a:t>
            </a:r>
            <a:endParaRPr lang="en-IN" sz="3200" dirty="0"/>
          </a:p>
        </p:txBody>
      </p:sp>
      <p:sp>
        <p:nvSpPr>
          <p:cNvPr id="3" name="Content Placeholder 2">
            <a:extLst>
              <a:ext uri="{FF2B5EF4-FFF2-40B4-BE49-F238E27FC236}">
                <a16:creationId xmlns:a16="http://schemas.microsoft.com/office/drawing/2014/main" id="{4135AC05-03EE-80EE-C602-E0130CCF888D}"/>
              </a:ext>
            </a:extLst>
          </p:cNvPr>
          <p:cNvSpPr>
            <a:spLocks noGrp="1"/>
          </p:cNvSpPr>
          <p:nvPr>
            <p:ph idx="1"/>
          </p:nvPr>
        </p:nvSpPr>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The private cloud deployment does not provide open access to all. It is mainly for organizational use and access to a private cloud deployment is restricted for general public. </a:t>
            </a:r>
          </a:p>
          <a:p>
            <a:pPr algn="just"/>
            <a:r>
              <a:rPr lang="en-US" dirty="0">
                <a:latin typeface="Times New Roman" panose="02020603050405020304" pitchFamily="18" charset="0"/>
                <a:cs typeface="Times New Roman" panose="02020603050405020304" pitchFamily="18" charset="0"/>
              </a:rPr>
              <a:t>Private cloud is also referred as internal cloud since it is built to serve internal purpose of the organizations. </a:t>
            </a:r>
          </a:p>
          <a:p>
            <a:pPr algn="just"/>
            <a:r>
              <a:rPr lang="en-US" dirty="0">
                <a:latin typeface="Times New Roman" panose="02020603050405020304" pitchFamily="18" charset="0"/>
                <a:cs typeface="Times New Roman" panose="02020603050405020304" pitchFamily="18" charset="0"/>
              </a:rPr>
              <a:t>The infrastructure is operated solely for an organization, It may be managed by the organization or a third party and may exist on or off the premises of the organization. </a:t>
            </a:r>
          </a:p>
          <a:p>
            <a:pPr algn="just"/>
            <a:r>
              <a:rPr lang="en-US" dirty="0">
                <a:latin typeface="Times New Roman" panose="02020603050405020304" pitchFamily="18" charset="0"/>
                <a:cs typeface="Times New Roman" panose="02020603050405020304" pitchFamily="18" charset="0"/>
              </a:rPr>
              <a:t>For high-security and critical systems, like systems of defense organizations, private cloud is the suggested approach. </a:t>
            </a:r>
          </a:p>
          <a:p>
            <a:pPr algn="just"/>
            <a:r>
              <a:rPr lang="en-US" dirty="0">
                <a:latin typeface="Times New Roman" panose="02020603050405020304" pitchFamily="18" charset="0"/>
                <a:cs typeface="Times New Roman" panose="02020603050405020304" pitchFamily="18" charset="0"/>
              </a:rPr>
              <a:t>While a public cloud cannot physically reside at any consumer’s location (physical boundary), private clouds may reside either inside consumer organization’s premises (on-premises) or outside (off-premises) at any neutral location. </a:t>
            </a:r>
          </a:p>
          <a:p>
            <a:pPr algn="just"/>
            <a:r>
              <a:rPr lang="en-US" dirty="0">
                <a:latin typeface="Times New Roman" panose="02020603050405020304" pitchFamily="18" charset="0"/>
                <a:cs typeface="Times New Roman" panose="02020603050405020304" pitchFamily="18" charset="0"/>
              </a:rPr>
              <a:t>A private cloud may be established and managed by the consumer organization itself or they (the consumer) may outsource the responsibility to some other computing vendor.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568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B72650-D25B-E87C-A49A-7C955FDE8C18}"/>
              </a:ext>
            </a:extLst>
          </p:cNvPr>
          <p:cNvPicPr>
            <a:picLocks noGrp="1" noChangeAspect="1"/>
          </p:cNvPicPr>
          <p:nvPr>
            <p:ph idx="1"/>
          </p:nvPr>
        </p:nvPicPr>
        <p:blipFill>
          <a:blip r:embed="rId2"/>
          <a:stretch>
            <a:fillRect/>
          </a:stretch>
        </p:blipFill>
        <p:spPr>
          <a:xfrm>
            <a:off x="1555424" y="377072"/>
            <a:ext cx="8880048" cy="5799891"/>
          </a:xfrm>
          <a:prstGeom prst="rect">
            <a:avLst/>
          </a:prstGeom>
        </p:spPr>
      </p:pic>
    </p:spTree>
    <p:extLst>
      <p:ext uri="{BB962C8B-B14F-4D97-AF65-F5344CB8AC3E}">
        <p14:creationId xmlns:p14="http://schemas.microsoft.com/office/powerpoint/2010/main" val="374840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4BD84-8260-23A2-1FA8-56BE555A1F07}"/>
              </a:ext>
            </a:extLst>
          </p:cNvPr>
          <p:cNvSpPr>
            <a:spLocks noGrp="1"/>
          </p:cNvSpPr>
          <p:nvPr>
            <p:ph type="title"/>
          </p:nvPr>
        </p:nvSpPr>
        <p:spPr>
          <a:xfrm>
            <a:off x="838200" y="365125"/>
            <a:ext cx="10515600" cy="596409"/>
          </a:xfrm>
        </p:spPr>
        <p:txBody>
          <a:bodyPr>
            <a:normAutofit/>
          </a:bodyPr>
          <a:lstStyle/>
          <a:p>
            <a:r>
              <a:rPr lang="en-US" sz="3200" dirty="0"/>
              <a:t>Community Cloud</a:t>
            </a:r>
            <a:endParaRPr lang="en-IN" sz="3200" dirty="0"/>
          </a:p>
        </p:txBody>
      </p:sp>
      <p:sp>
        <p:nvSpPr>
          <p:cNvPr id="3" name="Content Placeholder 2">
            <a:extLst>
              <a:ext uri="{FF2B5EF4-FFF2-40B4-BE49-F238E27FC236}">
                <a16:creationId xmlns:a16="http://schemas.microsoft.com/office/drawing/2014/main" id="{73ADE30F-0F01-329E-405B-858365F34BD2}"/>
              </a:ext>
            </a:extLst>
          </p:cNvPr>
          <p:cNvSpPr>
            <a:spLocks noGrp="1"/>
          </p:cNvSpPr>
          <p:nvPr>
            <p:ph idx="1"/>
          </p:nvPr>
        </p:nvSpPr>
        <p:spPr>
          <a:xfrm>
            <a:off x="838200" y="867266"/>
            <a:ext cx="10515600" cy="5309697"/>
          </a:xfrm>
        </p:spPr>
        <p:txBody>
          <a:bodyPr>
            <a:noAutofit/>
          </a:bodyPr>
          <a:lstStyle/>
          <a:p>
            <a:pPr algn="just"/>
            <a:r>
              <a:rPr lang="en-US" sz="2000" dirty="0">
                <a:latin typeface="Times New Roman" panose="02020603050405020304" pitchFamily="18" charset="0"/>
                <a:cs typeface="Times New Roman" panose="02020603050405020304" pitchFamily="18" charset="0"/>
              </a:rPr>
              <a:t>The community cloud deployment model allows access to a number of organizations or consumers belonging to a community and the model is built to serve some common and specific purpose. </a:t>
            </a:r>
          </a:p>
          <a:p>
            <a:pPr algn="just"/>
            <a:r>
              <a:rPr lang="en-US" sz="2000" dirty="0">
                <a:latin typeface="Times New Roman" panose="02020603050405020304" pitchFamily="18" charset="0"/>
                <a:cs typeface="Times New Roman" panose="02020603050405020304" pitchFamily="18" charset="0"/>
              </a:rPr>
              <a:t>It is for the use of some community of people or organizations who share common concerns in business functionalities, security requirements etc. </a:t>
            </a:r>
          </a:p>
          <a:p>
            <a:pPr algn="just"/>
            <a:r>
              <a:rPr lang="en-US" sz="2000" dirty="0">
                <a:latin typeface="Times New Roman" panose="02020603050405020304" pitchFamily="18" charset="0"/>
                <a:cs typeface="Times New Roman" panose="02020603050405020304" pitchFamily="18" charset="0"/>
              </a:rPr>
              <a:t>Community cloud deployment can be on-premises or off-premises.</a:t>
            </a:r>
          </a:p>
          <a:p>
            <a:pPr algn="just"/>
            <a:r>
              <a:rPr lang="en-US" sz="2000" dirty="0">
                <a:latin typeface="Times New Roman" panose="02020603050405020304" pitchFamily="18" charset="0"/>
                <a:cs typeface="Times New Roman" panose="02020603050405020304" pitchFamily="18" charset="0"/>
              </a:rPr>
              <a:t>Physically it may reside on any community member’s premises or it may be located in some external location. Like private cloud, this cloud can also be governed by some participating organization(s) (of the community) or can be outsourced to some external computing vendor. </a:t>
            </a:r>
          </a:p>
          <a:p>
            <a:pPr algn="just"/>
            <a:r>
              <a:rPr lang="en-US" sz="2000" dirty="0">
                <a:latin typeface="Times New Roman" panose="02020603050405020304" pitchFamily="18" charset="0"/>
                <a:cs typeface="Times New Roman" panose="02020603050405020304" pitchFamily="18" charset="0"/>
              </a:rPr>
              <a:t>The goal of community cloud deployment is to provide the benefits of public cloud, like multi-tenancy, </a:t>
            </a:r>
            <a:r>
              <a:rPr lang="en-US" sz="2000" dirty="0" err="1">
                <a:latin typeface="Times New Roman" panose="02020603050405020304" pitchFamily="18" charset="0"/>
                <a:cs typeface="Times New Roman" panose="02020603050405020304" pitchFamily="18" charset="0"/>
              </a:rPr>
              <a:t>payper</a:t>
            </a:r>
            <a:r>
              <a:rPr lang="en-US" sz="2000" dirty="0">
                <a:latin typeface="Times New Roman" panose="02020603050405020304" pitchFamily="18" charset="0"/>
                <a:cs typeface="Times New Roman" panose="02020603050405020304" pitchFamily="18" charset="0"/>
              </a:rPr>
              <a:t>-use billing etc. to its consumers along with added level of privacy and security like the private cloud.</a:t>
            </a:r>
          </a:p>
          <a:p>
            <a:pPr algn="just"/>
            <a:r>
              <a:rPr lang="en-US" sz="2000" dirty="0">
                <a:latin typeface="Times New Roman" panose="02020603050405020304" pitchFamily="18" charset="0"/>
                <a:cs typeface="Times New Roman" panose="02020603050405020304" pitchFamily="18" charset="0"/>
              </a:rPr>
              <a:t>One familiar example of community cloud is some services launched by government of a country with the purpose of providing cloud services to national agencies. The agencies are consumers in this case belonging to a single community (the government).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214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B2D4-6E1C-AF43-A8EB-596908288FD2}"/>
              </a:ext>
            </a:extLst>
          </p:cNvPr>
          <p:cNvSpPr>
            <a:spLocks noGrp="1"/>
          </p:cNvSpPr>
          <p:nvPr>
            <p:ph type="title"/>
          </p:nvPr>
        </p:nvSpPr>
        <p:spPr>
          <a:xfrm>
            <a:off x="838200" y="365125"/>
            <a:ext cx="10515600" cy="709531"/>
          </a:xfrm>
        </p:spPr>
        <p:txBody>
          <a:bodyPr>
            <a:normAutofit/>
          </a:bodyPr>
          <a:lstStyle/>
          <a:p>
            <a:r>
              <a:rPr lang="en-US" sz="3200" dirty="0"/>
              <a:t>Hybrid Cloud</a:t>
            </a:r>
            <a:endParaRPr lang="en-IN" sz="3200" dirty="0"/>
          </a:p>
        </p:txBody>
      </p:sp>
      <p:sp>
        <p:nvSpPr>
          <p:cNvPr id="3" name="Content Placeholder 2">
            <a:extLst>
              <a:ext uri="{FF2B5EF4-FFF2-40B4-BE49-F238E27FC236}">
                <a16:creationId xmlns:a16="http://schemas.microsoft.com/office/drawing/2014/main" id="{49140798-75DC-6BF6-5B91-A862DBD5F8EE}"/>
              </a:ext>
            </a:extLst>
          </p:cNvPr>
          <p:cNvSpPr>
            <a:spLocks noGrp="1"/>
          </p:cNvSpPr>
          <p:nvPr>
            <p:ph idx="1"/>
          </p:nvPr>
        </p:nvSpPr>
        <p:spPr>
          <a:xfrm>
            <a:off x="838200" y="1074656"/>
            <a:ext cx="10515600" cy="5102307"/>
          </a:xfrm>
        </p:spPr>
        <p:txBody>
          <a:bodyPr>
            <a:normAutofit/>
          </a:bodyPr>
          <a:lstStyle/>
          <a:p>
            <a:pPr algn="just"/>
            <a:r>
              <a:rPr lang="en-US" sz="2400" dirty="0">
                <a:latin typeface="Times New Roman" panose="02020603050405020304" pitchFamily="18" charset="0"/>
                <a:cs typeface="Times New Roman" panose="02020603050405020304" pitchFamily="18" charset="0"/>
              </a:rPr>
              <a:t>A hybrid cloud is generally created by combining private or community deployment with public cloud deployment together. </a:t>
            </a:r>
          </a:p>
          <a:p>
            <a:pPr algn="just"/>
            <a:r>
              <a:rPr lang="en-US" sz="2400" dirty="0">
                <a:latin typeface="Times New Roman" panose="02020603050405020304" pitchFamily="18" charset="0"/>
                <a:cs typeface="Times New Roman" panose="02020603050405020304" pitchFamily="18" charset="0"/>
              </a:rPr>
              <a:t>This deployment model helps businesses to take advantage of private or community cloud by storing critical applications and data.</a:t>
            </a:r>
          </a:p>
          <a:p>
            <a:pPr algn="just"/>
            <a:r>
              <a:rPr lang="en-US" sz="2400" dirty="0">
                <a:latin typeface="Times New Roman" panose="02020603050405020304" pitchFamily="18" charset="0"/>
                <a:cs typeface="Times New Roman" panose="02020603050405020304" pitchFamily="18" charset="0"/>
              </a:rPr>
              <a:t>There at the same time, it provides the cost benefit by keeping shared data and applications on the public cloud.</a:t>
            </a:r>
          </a:p>
          <a:p>
            <a:pPr algn="just"/>
            <a:r>
              <a:rPr lang="en-US" sz="2400" dirty="0">
                <a:latin typeface="Times New Roman" panose="02020603050405020304" pitchFamily="18" charset="0"/>
                <a:cs typeface="Times New Roman" panose="02020603050405020304" pitchFamily="18" charset="0"/>
              </a:rPr>
              <a:t>The hybrid cloud can be formed by combining two elements from a set of five different cloud deployments as on-premises private cloud, off-premises private cloud, on-premises community cloud, off-premises community cloud and public cloud, where one among the first four deployments is combined with the last one (public cloud)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56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74323-CCF1-2D41-7328-BAE262BD0B5A}"/>
              </a:ext>
            </a:extLst>
          </p:cNvPr>
          <p:cNvSpPr>
            <a:spLocks noGrp="1"/>
          </p:cNvSpPr>
          <p:nvPr>
            <p:ph idx="1"/>
          </p:nvPr>
        </p:nvSpPr>
        <p:spPr/>
        <p:txBody>
          <a:bodyPr>
            <a:normAutofit/>
          </a:bodyPr>
          <a:lstStyle/>
          <a:p>
            <a:r>
              <a:rPr lang="en-US" sz="4000" dirty="0">
                <a:solidFill>
                  <a:srgbClr val="202124"/>
                </a:solidFill>
                <a:highlight>
                  <a:srgbClr val="FFFFFF"/>
                </a:highlight>
                <a:latin typeface="Google Sans"/>
              </a:rPr>
              <a:t>C</a:t>
            </a:r>
            <a:r>
              <a:rPr lang="en-US" sz="4000" b="0" i="0" dirty="0">
                <a:solidFill>
                  <a:srgbClr val="202124"/>
                </a:solidFill>
                <a:effectLst/>
                <a:highlight>
                  <a:srgbClr val="FFFFFF"/>
                </a:highlight>
                <a:latin typeface="Google Sans"/>
              </a:rPr>
              <a:t>loud computing is the delivery of computing services—including servers, storage, databases, networking, software, analytics, and intelligence—over the Internet (“the cloud”) to offer faster innovation, flexible resources, and economies of scale.</a:t>
            </a:r>
            <a:endParaRPr lang="en-IN" sz="4000" dirty="0"/>
          </a:p>
        </p:txBody>
      </p:sp>
    </p:spTree>
    <p:extLst>
      <p:ext uri="{BB962C8B-B14F-4D97-AF65-F5344CB8AC3E}">
        <p14:creationId xmlns:p14="http://schemas.microsoft.com/office/powerpoint/2010/main" val="4214276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6BBFB3-475E-D5FB-FB3E-577579EEE278}"/>
              </a:ext>
            </a:extLst>
          </p:cNvPr>
          <p:cNvPicPr>
            <a:picLocks noGrp="1" noChangeAspect="1"/>
          </p:cNvPicPr>
          <p:nvPr>
            <p:ph idx="1"/>
          </p:nvPr>
        </p:nvPicPr>
        <p:blipFill rotWithShape="1">
          <a:blip r:embed="rId2"/>
          <a:srcRect t="2992"/>
          <a:stretch/>
        </p:blipFill>
        <p:spPr>
          <a:xfrm>
            <a:off x="1583703" y="480767"/>
            <a:ext cx="9662474" cy="5696196"/>
          </a:xfrm>
          <a:prstGeom prst="rect">
            <a:avLst/>
          </a:prstGeom>
        </p:spPr>
      </p:pic>
    </p:spTree>
    <p:extLst>
      <p:ext uri="{BB962C8B-B14F-4D97-AF65-F5344CB8AC3E}">
        <p14:creationId xmlns:p14="http://schemas.microsoft.com/office/powerpoint/2010/main" val="1365599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D60F-122C-CBFF-6DE3-D483A70AB539}"/>
              </a:ext>
            </a:extLst>
          </p:cNvPr>
          <p:cNvSpPr>
            <a:spLocks noGrp="1"/>
          </p:cNvSpPr>
          <p:nvPr>
            <p:ph type="title"/>
          </p:nvPr>
        </p:nvSpPr>
        <p:spPr>
          <a:xfrm>
            <a:off x="838200" y="365125"/>
            <a:ext cx="10515600" cy="737811"/>
          </a:xfrm>
        </p:spPr>
        <p:txBody>
          <a:bodyPr>
            <a:normAutofit/>
          </a:bodyPr>
          <a:lstStyle/>
          <a:p>
            <a:r>
              <a:rPr lang="en-US" sz="3200" dirty="0">
                <a:latin typeface="Times New Roman" panose="02020603050405020304" pitchFamily="18" charset="0"/>
                <a:cs typeface="Times New Roman" panose="02020603050405020304" pitchFamily="18" charset="0"/>
              </a:rPr>
              <a:t>Difference between public cloud and private cloud</a:t>
            </a:r>
            <a:endParaRPr lang="en-IN" sz="3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6DAB9C5-4CE1-621E-D4DC-576DBA7F737C}"/>
              </a:ext>
            </a:extLst>
          </p:cNvPr>
          <p:cNvPicPr>
            <a:picLocks noGrp="1" noChangeAspect="1"/>
          </p:cNvPicPr>
          <p:nvPr>
            <p:ph idx="1"/>
          </p:nvPr>
        </p:nvPicPr>
        <p:blipFill>
          <a:blip r:embed="rId2"/>
          <a:stretch>
            <a:fillRect/>
          </a:stretch>
        </p:blipFill>
        <p:spPr>
          <a:xfrm>
            <a:off x="1329179" y="1348033"/>
            <a:ext cx="9360817" cy="4590854"/>
          </a:xfrm>
        </p:spPr>
      </p:pic>
    </p:spTree>
    <p:extLst>
      <p:ext uri="{BB962C8B-B14F-4D97-AF65-F5344CB8AC3E}">
        <p14:creationId xmlns:p14="http://schemas.microsoft.com/office/powerpoint/2010/main" val="3138546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D578-4100-44A3-D56A-BE72A40F1735}"/>
              </a:ext>
            </a:extLst>
          </p:cNvPr>
          <p:cNvSpPr>
            <a:spLocks noGrp="1"/>
          </p:cNvSpPr>
          <p:nvPr>
            <p:ph type="title"/>
          </p:nvPr>
        </p:nvSpPr>
        <p:spPr>
          <a:xfrm>
            <a:off x="838200" y="365126"/>
            <a:ext cx="10515600" cy="558702"/>
          </a:xfrm>
        </p:spPr>
        <p:txBody>
          <a:bodyPr>
            <a:normAutofit/>
          </a:bodyPr>
          <a:lstStyle/>
          <a:p>
            <a:r>
              <a:rPr lang="en-IN" sz="2400" dirty="0"/>
              <a:t>Benefits of Cloud</a:t>
            </a:r>
          </a:p>
        </p:txBody>
      </p:sp>
      <p:sp>
        <p:nvSpPr>
          <p:cNvPr id="3" name="Content Placeholder 2">
            <a:extLst>
              <a:ext uri="{FF2B5EF4-FFF2-40B4-BE49-F238E27FC236}">
                <a16:creationId xmlns:a16="http://schemas.microsoft.com/office/drawing/2014/main" id="{8E75CAA2-EDF8-7DF0-1FF3-51AFA61A6347}"/>
              </a:ext>
            </a:extLst>
          </p:cNvPr>
          <p:cNvSpPr>
            <a:spLocks noGrp="1"/>
          </p:cNvSpPr>
          <p:nvPr>
            <p:ph idx="1"/>
          </p:nvPr>
        </p:nvSpPr>
        <p:spPr>
          <a:xfrm>
            <a:off x="838200" y="1253765"/>
            <a:ext cx="10515600" cy="4923198"/>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High Speed – Quick Deployment: The ability to spin up new cloud computing instances in a matter of seconds reshaped the agility and speed of software development. Developers can easily test new ideas and design application architecture without the dependency on on-site hardware limitations or slow procurement processes. </a:t>
            </a:r>
          </a:p>
          <a:p>
            <a:pPr algn="just"/>
            <a:r>
              <a:rPr lang="en-US" dirty="0">
                <a:latin typeface="Times New Roman" panose="02020603050405020304" pitchFamily="18" charset="0"/>
                <a:cs typeface="Times New Roman" panose="02020603050405020304" pitchFamily="18" charset="0"/>
              </a:rPr>
              <a:t>Efficiency and Cost Reduction: By using cloud infrastructure, you don’t have to spend huge amounts of money on purchasing and maintaining equipment. You don’t have to invest in hardware, facilities, utilities, or building out a large data center to grow your business. You do not even need large IT teams to handle your cloud data center operations, as you can enjoy the expertise of your cloud provider’s staff. </a:t>
            </a:r>
          </a:p>
          <a:p>
            <a:pPr algn="just"/>
            <a:r>
              <a:rPr lang="en-US" dirty="0">
                <a:latin typeface="Times New Roman" panose="02020603050405020304" pitchFamily="18" charset="0"/>
                <a:cs typeface="Times New Roman" panose="02020603050405020304" pitchFamily="18" charset="0"/>
              </a:rPr>
              <a:t>Data Security: Cloud offers many advanced security features that guarantee that data is securely stored and handled.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631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10429-116C-11F1-54F8-6DC5F6812068}"/>
              </a:ext>
            </a:extLst>
          </p:cNvPr>
          <p:cNvSpPr>
            <a:spLocks noGrp="1"/>
          </p:cNvSpPr>
          <p:nvPr>
            <p:ph idx="1"/>
          </p:nvPr>
        </p:nvSpPr>
        <p:spPr>
          <a:xfrm>
            <a:off x="838200" y="395926"/>
            <a:ext cx="10515600" cy="5781037"/>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Scalability: Cloud-based solutions are ideal for businesses with growing or fluctuating bandwidth demands. If your business demands increase, you can easily increase your cloud capacity without having to invest in physical infrastructure. This scalability minimizes the risks associated with in-house operational issues and maintenance. </a:t>
            </a:r>
          </a:p>
          <a:p>
            <a:pPr algn="just"/>
            <a:r>
              <a:rPr lang="en-US" dirty="0">
                <a:latin typeface="Times New Roman" panose="02020603050405020304" pitchFamily="18" charset="0"/>
                <a:cs typeface="Times New Roman" panose="02020603050405020304" pitchFamily="18" charset="0"/>
              </a:rPr>
              <a:t>Unlimited Storage Capacity: Related to the scalability benefit above, the cloud has </a:t>
            </a:r>
            <a:r>
              <a:rPr lang="en-US" dirty="0" err="1">
                <a:latin typeface="Times New Roman" panose="02020603050405020304" pitchFamily="18" charset="0"/>
                <a:cs typeface="Times New Roman" panose="02020603050405020304" pitchFamily="18" charset="0"/>
              </a:rPr>
              <a:t>essencially</a:t>
            </a:r>
            <a:r>
              <a:rPr lang="en-US" dirty="0">
                <a:latin typeface="Times New Roman" panose="02020603050405020304" pitchFamily="18" charset="0"/>
                <a:cs typeface="Times New Roman" panose="02020603050405020304" pitchFamily="18" charset="0"/>
              </a:rPr>
              <a:t> unlimited capacity to store any type of data in various cloud data storage types, depending on the availability, performance and frequency the data has to be accessed. </a:t>
            </a:r>
          </a:p>
          <a:p>
            <a:pPr algn="just"/>
            <a:r>
              <a:rPr lang="en-US" dirty="0">
                <a:latin typeface="Times New Roman" panose="02020603050405020304" pitchFamily="18" charset="0"/>
                <a:cs typeface="Times New Roman" panose="02020603050405020304" pitchFamily="18" charset="0"/>
              </a:rPr>
              <a:t>Back-up and Restore Data: The fact that data can be stored in the cloud without capacity constrains also helps with backup and restore purposes. </a:t>
            </a:r>
          </a:p>
          <a:p>
            <a:pPr algn="just"/>
            <a:r>
              <a:rPr lang="en-US" dirty="0">
                <a:latin typeface="Times New Roman" panose="02020603050405020304" pitchFamily="18" charset="0"/>
                <a:cs typeface="Times New Roman" panose="02020603050405020304" pitchFamily="18" charset="0"/>
              </a:rPr>
              <a:t>Data Loss Prevention: Cloud infrastructure can also help you with loss prevention. If you upload your data to the cloud, it remains accessible for any computer with an internet connection, even if something happens to your work computer.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1882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569E-604F-945A-4105-DB95B7D7E441}"/>
              </a:ext>
            </a:extLst>
          </p:cNvPr>
          <p:cNvSpPr>
            <a:spLocks noGrp="1"/>
          </p:cNvSpPr>
          <p:nvPr>
            <p:ph type="title"/>
          </p:nvPr>
        </p:nvSpPr>
        <p:spPr/>
        <p:txBody>
          <a:bodyPr>
            <a:normAutofit/>
          </a:bodyPr>
          <a:lstStyle/>
          <a:p>
            <a:r>
              <a:rPr lang="en-IN" sz="3200" dirty="0"/>
              <a:t>Challenges of cloud computing</a:t>
            </a:r>
          </a:p>
        </p:txBody>
      </p:sp>
      <p:sp>
        <p:nvSpPr>
          <p:cNvPr id="3" name="Content Placeholder 2">
            <a:extLst>
              <a:ext uri="{FF2B5EF4-FFF2-40B4-BE49-F238E27FC236}">
                <a16:creationId xmlns:a16="http://schemas.microsoft.com/office/drawing/2014/main" id="{8E1B2879-C3DA-0ED7-D2F0-9D42B6DDBEFD}"/>
              </a:ext>
            </a:extLst>
          </p:cNvPr>
          <p:cNvSpPr>
            <a:spLocks noGrp="1"/>
          </p:cNvSpPr>
          <p:nvPr>
            <p:ph idx="1"/>
          </p:nvPr>
        </p:nvSpPr>
        <p:spPr/>
        <p:txBody>
          <a:bodyPr>
            <a:noAutofit/>
          </a:bodyPr>
          <a:lstStyle/>
          <a:p>
            <a:pPr algn="just"/>
            <a:r>
              <a:rPr lang="en-US" sz="2400" dirty="0">
                <a:latin typeface="Times New Roman" panose="02020603050405020304" pitchFamily="18" charset="0"/>
                <a:cs typeface="Times New Roman" panose="02020603050405020304" pitchFamily="18" charset="0"/>
              </a:rPr>
              <a:t>Security, Privacy, and Trust: Security and privacy affect the entire cloud computing stack, since there is a massive use of third-party services and infrastructures that are used to host important data or to perform critical operations. In this scenario, the trust toward providers is fundamental to ensure the desired level of privacy for applications hosted in the cloud. Legal and regulatory issues also need attention.</a:t>
            </a:r>
          </a:p>
          <a:p>
            <a:pPr algn="just"/>
            <a:r>
              <a:rPr lang="en-US" sz="2400" dirty="0">
                <a:latin typeface="Times New Roman" panose="02020603050405020304" pitchFamily="18" charset="0"/>
                <a:cs typeface="Times New Roman" panose="02020603050405020304" pitchFamily="18" charset="0"/>
              </a:rPr>
              <a:t>Data Lock-In and Standardization: A major concern of cloud computing users is about having their data locked-in by a certain provider. Users may want to move data and applications out from a provider that does not meet their requirements. However, in their current form, cloud computing infrastructures and platforms do not employ standard methods of storing user data and applications. Consequently, they do not interoperate and user data are not portable. The answer to this concern is standardization.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3553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EFB480-BB13-350E-904C-C34D6CC1B642}"/>
              </a:ext>
            </a:extLst>
          </p:cNvPr>
          <p:cNvSpPr>
            <a:spLocks noGrp="1"/>
          </p:cNvSpPr>
          <p:nvPr>
            <p:ph idx="1"/>
          </p:nvPr>
        </p:nvSpPr>
        <p:spPr>
          <a:xfrm>
            <a:off x="838200" y="754144"/>
            <a:ext cx="10515600" cy="5422819"/>
          </a:xfrm>
        </p:spPr>
        <p:txBody>
          <a:bodyPr>
            <a:normAutofit/>
          </a:bodyPr>
          <a:lstStyle/>
          <a:p>
            <a:pPr algn="just"/>
            <a:r>
              <a:rPr lang="en-US" dirty="0">
                <a:latin typeface="Times New Roman" panose="02020603050405020304" pitchFamily="18" charset="0"/>
                <a:cs typeface="Times New Roman" panose="02020603050405020304" pitchFamily="18" charset="0"/>
              </a:rPr>
              <a:t>Availability, Fault-Tolerance, and Disaster Recovery: It is expected that users will have certain expectations about the service level to be provided once their applications are moved to the cloud. These expectations include availability of the service, its overall performance, and what measures are to be taken when something goes wrong in the system or its components. </a:t>
            </a:r>
          </a:p>
          <a:p>
            <a:pPr algn="just"/>
            <a:r>
              <a:rPr lang="en-US" dirty="0">
                <a:latin typeface="Times New Roman" panose="02020603050405020304" pitchFamily="18" charset="0"/>
                <a:cs typeface="Times New Roman" panose="02020603050405020304" pitchFamily="18" charset="0"/>
              </a:rPr>
              <a:t>Resource Management and Energy-Efficiency: One important challenge faced by providers of cloud computing services is the efficient management of virtualized resource pools. Physical resources such as CPU cores, disk space, and network bandwidth must be sliced and shared among virtual machines running potentially heterogeneous workloads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3484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38297-D46F-216B-8DEF-14E3E9B4AC00}"/>
              </a:ext>
            </a:extLst>
          </p:cNvPr>
          <p:cNvSpPr>
            <a:spLocks noGrp="1"/>
          </p:cNvSpPr>
          <p:nvPr>
            <p:ph type="title"/>
          </p:nvPr>
        </p:nvSpPr>
        <p:spPr>
          <a:xfrm>
            <a:off x="838200" y="365125"/>
            <a:ext cx="10515600" cy="396875"/>
          </a:xfrm>
        </p:spPr>
        <p:txBody>
          <a:bodyPr>
            <a:normAutofit fontScale="90000"/>
          </a:bodyPr>
          <a:lstStyle/>
          <a:p>
            <a:r>
              <a:rPr lang="en-IN" dirty="0">
                <a:latin typeface="Times New Roman" panose="02020603050405020304" pitchFamily="18" charset="0"/>
                <a:cs typeface="Times New Roman" panose="02020603050405020304" pitchFamily="18" charset="0"/>
              </a:rPr>
              <a:t>Cloud services</a:t>
            </a:r>
          </a:p>
        </p:txBody>
      </p:sp>
      <p:sp>
        <p:nvSpPr>
          <p:cNvPr id="3" name="Content Placeholder 2">
            <a:extLst>
              <a:ext uri="{FF2B5EF4-FFF2-40B4-BE49-F238E27FC236}">
                <a16:creationId xmlns:a16="http://schemas.microsoft.com/office/drawing/2014/main" id="{9F99B13C-8B86-C051-3C90-4A8FED135900}"/>
              </a:ext>
            </a:extLst>
          </p:cNvPr>
          <p:cNvSpPr>
            <a:spLocks noGrp="1"/>
          </p:cNvSpPr>
          <p:nvPr>
            <p:ph idx="1"/>
          </p:nvPr>
        </p:nvSpPr>
        <p:spPr>
          <a:xfrm>
            <a:off x="838200" y="1055802"/>
            <a:ext cx="10515600" cy="5121161"/>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Cloud computing delivers infrastructure, platform, and software (application) as services made available as subscription-based services in a pay-as-you-go model to consumers.</a:t>
            </a:r>
          </a:p>
          <a:p>
            <a:pPr algn="just"/>
            <a:r>
              <a:rPr lang="en-US" sz="2400" dirty="0">
                <a:latin typeface="Times New Roman" panose="02020603050405020304" pitchFamily="18" charset="0"/>
                <a:cs typeface="Times New Roman" panose="02020603050405020304" pitchFamily="18" charset="0"/>
              </a:rPr>
              <a:t>These are the three pillars on which cloud computing solutions deliver to end users.</a:t>
            </a:r>
          </a:p>
          <a:p>
            <a:pPr algn="just"/>
            <a:r>
              <a:rPr lang="en-US" sz="2400" dirty="0">
                <a:latin typeface="Times New Roman" panose="02020603050405020304" pitchFamily="18" charset="0"/>
                <a:cs typeface="Times New Roman" panose="02020603050405020304" pitchFamily="18" charset="0"/>
              </a:rPr>
              <a:t> All three models allow users to access services over the Internet, relying entirely on the infrastructures of cloud service providers.</a:t>
            </a:r>
          </a:p>
          <a:p>
            <a:pPr algn="just"/>
            <a:r>
              <a:rPr lang="en-US" sz="2400" dirty="0">
                <a:latin typeface="Times New Roman" panose="02020603050405020304" pitchFamily="18" charset="0"/>
                <a:cs typeface="Times New Roman" panose="02020603050405020304" pitchFamily="18" charset="0"/>
              </a:rPr>
              <a:t>These models are offered based on various service level agreements (SLAs) between providers and users.</a:t>
            </a:r>
          </a:p>
          <a:p>
            <a:pPr algn="just"/>
            <a:r>
              <a:rPr lang="en-US" sz="2400" dirty="0">
                <a:latin typeface="Times New Roman" panose="02020603050405020304" pitchFamily="18" charset="0"/>
                <a:cs typeface="Times New Roman" panose="02020603050405020304" pitchFamily="18" charset="0"/>
              </a:rPr>
              <a:t>SaaS is applied at the application end using special interfaces by users or clients. </a:t>
            </a:r>
          </a:p>
          <a:p>
            <a:pPr algn="just"/>
            <a:r>
              <a:rPr lang="en-US" sz="2400" dirty="0">
                <a:latin typeface="Times New Roman" panose="02020603050405020304" pitchFamily="18" charset="0"/>
                <a:cs typeface="Times New Roman" panose="02020603050405020304" pitchFamily="18" charset="0"/>
              </a:rPr>
              <a:t>At the PaaS layer, the cloud platform must perform billing services and handle job queuing, launching, and monitoring services. </a:t>
            </a:r>
          </a:p>
          <a:p>
            <a:pPr algn="just"/>
            <a:r>
              <a:rPr lang="en-US" sz="2400" dirty="0">
                <a:latin typeface="Times New Roman" panose="02020603050405020304" pitchFamily="18" charset="0"/>
                <a:cs typeface="Times New Roman" panose="02020603050405020304" pitchFamily="18" charset="0"/>
              </a:rPr>
              <a:t>At the bottom layer of the IaaS services, databases, compute instances, the file system, and storage must be provisioned to satisfy user demands.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557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6597-DEE2-23CD-D604-811AC9220BD8}"/>
              </a:ext>
            </a:extLst>
          </p:cNvPr>
          <p:cNvSpPr>
            <a:spLocks noGrp="1"/>
          </p:cNvSpPr>
          <p:nvPr>
            <p:ph type="title"/>
          </p:nvPr>
        </p:nvSpPr>
        <p:spPr>
          <a:xfrm>
            <a:off x="838200" y="365125"/>
            <a:ext cx="10515600" cy="549275"/>
          </a:xfrm>
        </p:spPr>
        <p:txBody>
          <a:bodyPr>
            <a:normAutofit/>
          </a:bodyPr>
          <a:lstStyle/>
          <a:p>
            <a:r>
              <a:rPr lang="en-US" sz="3200" dirty="0"/>
              <a:t>Cloud Delivery/Service Models</a:t>
            </a:r>
            <a:endParaRPr lang="en-IN" sz="3200" dirty="0"/>
          </a:p>
        </p:txBody>
      </p:sp>
      <p:pic>
        <p:nvPicPr>
          <p:cNvPr id="7" name="Content Placeholder 4">
            <a:extLst>
              <a:ext uri="{FF2B5EF4-FFF2-40B4-BE49-F238E27FC236}">
                <a16:creationId xmlns:a16="http://schemas.microsoft.com/office/drawing/2014/main" id="{FFAE88B3-21CA-3A8B-4079-9F19AE5DEB9F}"/>
              </a:ext>
            </a:extLst>
          </p:cNvPr>
          <p:cNvPicPr>
            <a:picLocks noGrp="1" noChangeAspect="1"/>
          </p:cNvPicPr>
          <p:nvPr>
            <p:ph idx="1"/>
          </p:nvPr>
        </p:nvPicPr>
        <p:blipFill>
          <a:blip r:embed="rId2"/>
          <a:stretch>
            <a:fillRect/>
          </a:stretch>
        </p:blipFill>
        <p:spPr>
          <a:xfrm>
            <a:off x="207390" y="365125"/>
            <a:ext cx="11434713" cy="6252491"/>
          </a:xfrm>
        </p:spPr>
      </p:pic>
    </p:spTree>
    <p:extLst>
      <p:ext uri="{BB962C8B-B14F-4D97-AF65-F5344CB8AC3E}">
        <p14:creationId xmlns:p14="http://schemas.microsoft.com/office/powerpoint/2010/main" val="1451570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4A67-9FAD-A9D9-B53D-E1207DFCCECB}"/>
              </a:ext>
            </a:extLst>
          </p:cNvPr>
          <p:cNvSpPr>
            <a:spLocks noGrp="1"/>
          </p:cNvSpPr>
          <p:nvPr>
            <p:ph type="title"/>
          </p:nvPr>
        </p:nvSpPr>
        <p:spPr>
          <a:xfrm>
            <a:off x="838200" y="365126"/>
            <a:ext cx="10515600" cy="432734"/>
          </a:xfrm>
        </p:spPr>
        <p:txBody>
          <a:bodyPr>
            <a:normAutofit fontScale="90000"/>
          </a:bodyPr>
          <a:lstStyle/>
          <a:p>
            <a:r>
              <a:rPr lang="en-IN" dirty="0"/>
              <a:t>Infrastructure as a Service</a:t>
            </a:r>
          </a:p>
        </p:txBody>
      </p:sp>
      <p:sp>
        <p:nvSpPr>
          <p:cNvPr id="3" name="Content Placeholder 2">
            <a:extLst>
              <a:ext uri="{FF2B5EF4-FFF2-40B4-BE49-F238E27FC236}">
                <a16:creationId xmlns:a16="http://schemas.microsoft.com/office/drawing/2014/main" id="{405D105C-55F4-01E2-FFAC-62FD5AD03520}"/>
              </a:ext>
            </a:extLst>
          </p:cNvPr>
          <p:cNvSpPr>
            <a:spLocks noGrp="1"/>
          </p:cNvSpPr>
          <p:nvPr>
            <p:ph idx="1"/>
          </p:nvPr>
        </p:nvSpPr>
        <p:spPr>
          <a:xfrm>
            <a:off x="838200" y="1801906"/>
            <a:ext cx="10515600" cy="4375057"/>
          </a:xfrm>
        </p:spPr>
        <p:txBody>
          <a:bodyPr>
            <a:normAutofit/>
          </a:bodyPr>
          <a:lstStyle/>
          <a:p>
            <a:pPr algn="just"/>
            <a:r>
              <a:rPr lang="en-US" sz="2400" dirty="0">
                <a:latin typeface="Times New Roman" panose="02020603050405020304" pitchFamily="18" charset="0"/>
                <a:cs typeface="Times New Roman" panose="02020603050405020304" pitchFamily="18" charset="0"/>
              </a:rPr>
              <a:t>This model allows users to use virtualized IT resources for computing, storage, and networking. </a:t>
            </a:r>
          </a:p>
          <a:p>
            <a:pPr algn="just"/>
            <a:r>
              <a:rPr lang="en-US" sz="2400" dirty="0">
                <a:latin typeface="Times New Roman" panose="02020603050405020304" pitchFamily="18" charset="0"/>
                <a:cs typeface="Times New Roman" panose="02020603050405020304" pitchFamily="18" charset="0"/>
              </a:rPr>
              <a:t>In short, the service is performed by rented cloud infrastructure. </a:t>
            </a:r>
          </a:p>
          <a:p>
            <a:pPr algn="just"/>
            <a:r>
              <a:rPr lang="en-US" sz="2400" dirty="0">
                <a:latin typeface="Times New Roman" panose="02020603050405020304" pitchFamily="18" charset="0"/>
                <a:cs typeface="Times New Roman" panose="02020603050405020304" pitchFamily="18" charset="0"/>
              </a:rPr>
              <a:t>The user can deploy and run his applications over his chosen OS environment. </a:t>
            </a:r>
          </a:p>
          <a:p>
            <a:pPr algn="just"/>
            <a:r>
              <a:rPr lang="en-US" sz="2400" dirty="0">
                <a:latin typeface="Times New Roman" panose="02020603050405020304" pitchFamily="18" charset="0"/>
                <a:cs typeface="Times New Roman" panose="02020603050405020304" pitchFamily="18" charset="0"/>
              </a:rPr>
              <a:t>The user does not manage or control the underlying cloud infrastructure, but has control over the OS, storage, deployed applications, and possibly select networking components. </a:t>
            </a:r>
          </a:p>
          <a:p>
            <a:pPr algn="just"/>
            <a:r>
              <a:rPr lang="en-US" sz="2400" dirty="0">
                <a:latin typeface="Times New Roman" panose="02020603050405020304" pitchFamily="18" charset="0"/>
                <a:cs typeface="Times New Roman" panose="02020603050405020304" pitchFamily="18" charset="0"/>
              </a:rPr>
              <a:t>This IaaS model encompasses storage as a service, compute instances as a service, and communication as a service.</a:t>
            </a:r>
          </a:p>
          <a:p>
            <a:pPr algn="just"/>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Amazon VPC</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2436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5F13-C32B-46D7-BF43-024931D3CC4D}"/>
              </a:ext>
            </a:extLst>
          </p:cNvPr>
          <p:cNvSpPr>
            <a:spLocks noGrp="1"/>
          </p:cNvSpPr>
          <p:nvPr>
            <p:ph type="title"/>
          </p:nvPr>
        </p:nvSpPr>
        <p:spPr>
          <a:xfrm>
            <a:off x="838200" y="365126"/>
            <a:ext cx="10515600" cy="513416"/>
          </a:xfrm>
        </p:spPr>
        <p:txBody>
          <a:bodyPr>
            <a:normAutofit fontScale="90000"/>
          </a:bodyPr>
          <a:lstStyle/>
          <a:p>
            <a:r>
              <a:rPr lang="en-US" dirty="0"/>
              <a:t>Platform as a Service (PaaS)</a:t>
            </a:r>
            <a:endParaRPr lang="en-IN" dirty="0"/>
          </a:p>
        </p:txBody>
      </p:sp>
      <p:sp>
        <p:nvSpPr>
          <p:cNvPr id="3" name="Content Placeholder 2">
            <a:extLst>
              <a:ext uri="{FF2B5EF4-FFF2-40B4-BE49-F238E27FC236}">
                <a16:creationId xmlns:a16="http://schemas.microsoft.com/office/drawing/2014/main" id="{20F3AD87-336A-F2C6-2179-9B671F439459}"/>
              </a:ext>
            </a:extLst>
          </p:cNvPr>
          <p:cNvSpPr>
            <a:spLocks noGrp="1"/>
          </p:cNvSpPr>
          <p:nvPr>
            <p:ph idx="1"/>
          </p:nvPr>
        </p:nvSpPr>
        <p:spPr>
          <a:xfrm>
            <a:off x="838200" y="1668544"/>
            <a:ext cx="10515600" cy="4508419"/>
          </a:xfrm>
        </p:spPr>
        <p:txBody>
          <a:bodyPr>
            <a:noAutofit/>
          </a:bodyPr>
          <a:lstStyle/>
          <a:p>
            <a:r>
              <a:rPr lang="en-US" sz="2400" dirty="0">
                <a:latin typeface="Times New Roman" panose="02020603050405020304" pitchFamily="18" charset="0"/>
                <a:cs typeface="Times New Roman" panose="02020603050405020304" pitchFamily="18" charset="0"/>
              </a:rPr>
              <a:t>The platform cloud is an integrated computer system consisting of both hardware and software infrastructure.</a:t>
            </a:r>
          </a:p>
          <a:p>
            <a:r>
              <a:rPr lang="en-US" sz="2400" dirty="0">
                <a:latin typeface="Times New Roman" panose="02020603050405020304" pitchFamily="18" charset="0"/>
                <a:cs typeface="Times New Roman" panose="02020603050405020304" pitchFamily="18" charset="0"/>
              </a:rPr>
              <a:t> The user application can be developed on this virtualized cloud platform using some programming languages and software tools the provider supports (e.g., Java, Python, .NET). </a:t>
            </a:r>
          </a:p>
          <a:p>
            <a:r>
              <a:rPr lang="en-US" sz="2400" dirty="0">
                <a:latin typeface="Times New Roman" panose="02020603050405020304" pitchFamily="18" charset="0"/>
                <a:cs typeface="Times New Roman" panose="02020603050405020304" pitchFamily="18" charset="0"/>
              </a:rPr>
              <a:t>The user does not manage the underlying cloud infrastructure. </a:t>
            </a:r>
          </a:p>
          <a:p>
            <a:r>
              <a:rPr lang="en-US" sz="2400" dirty="0">
                <a:latin typeface="Times New Roman" panose="02020603050405020304" pitchFamily="18" charset="0"/>
                <a:cs typeface="Times New Roman" panose="02020603050405020304" pitchFamily="18" charset="0"/>
              </a:rPr>
              <a:t>The cloud provider supports user application development and testing on a well-defined service platform.</a:t>
            </a:r>
          </a:p>
          <a:p>
            <a:r>
              <a:rPr lang="en-IN" sz="2400" dirty="0" err="1">
                <a:latin typeface="Times New Roman" panose="02020603050405020304" pitchFamily="18" charset="0"/>
                <a:cs typeface="Times New Roman" panose="02020603050405020304" pitchFamily="18" charset="0"/>
              </a:rPr>
              <a:t>Eg</a:t>
            </a:r>
            <a:r>
              <a:rPr lang="en-IN" sz="2400" dirty="0">
                <a:latin typeface="Times New Roman" panose="02020603050405020304" pitchFamily="18" charset="0"/>
                <a:cs typeface="Times New Roman" panose="02020603050405020304" pitchFamily="18" charset="0"/>
              </a:rPr>
              <a:t>: Google App Engine</a:t>
            </a:r>
          </a:p>
        </p:txBody>
      </p:sp>
    </p:spTree>
    <p:extLst>
      <p:ext uri="{BB962C8B-B14F-4D97-AF65-F5344CB8AC3E}">
        <p14:creationId xmlns:p14="http://schemas.microsoft.com/office/powerpoint/2010/main" val="2127698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E85C5-0229-9BFB-17F5-1907B19EB920}"/>
              </a:ext>
            </a:extLst>
          </p:cNvPr>
          <p:cNvSpPr>
            <a:spLocks noGrp="1"/>
          </p:cNvSpPr>
          <p:nvPr>
            <p:ph idx="1"/>
          </p:nvPr>
        </p:nvSpPr>
        <p:spPr>
          <a:xfrm>
            <a:off x="3411717" y="2721172"/>
            <a:ext cx="10515600" cy="1228660"/>
          </a:xfrm>
        </p:spPr>
        <p:txBody>
          <a:bodyPr/>
          <a:lstStyle/>
          <a:p>
            <a:r>
              <a:rPr lang="en-US" dirty="0"/>
              <a:t>Why cloud Computing??</a:t>
            </a:r>
            <a:endParaRPr lang="en-IN" dirty="0"/>
          </a:p>
        </p:txBody>
      </p:sp>
    </p:spTree>
    <p:extLst>
      <p:ext uri="{BB962C8B-B14F-4D97-AF65-F5344CB8AC3E}">
        <p14:creationId xmlns:p14="http://schemas.microsoft.com/office/powerpoint/2010/main" val="423947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176F-BA69-1F13-9F10-24129D0265BE}"/>
              </a:ext>
            </a:extLst>
          </p:cNvPr>
          <p:cNvSpPr>
            <a:spLocks noGrp="1"/>
          </p:cNvSpPr>
          <p:nvPr>
            <p:ph type="title"/>
          </p:nvPr>
        </p:nvSpPr>
        <p:spPr>
          <a:xfrm>
            <a:off x="838200" y="365126"/>
            <a:ext cx="10515600" cy="719604"/>
          </a:xfrm>
        </p:spPr>
        <p:txBody>
          <a:bodyPr>
            <a:normAutofit/>
          </a:bodyPr>
          <a:lstStyle/>
          <a:p>
            <a:r>
              <a:rPr lang="en-US" sz="3200" dirty="0"/>
              <a:t>Software as a Service (SaaS)</a:t>
            </a:r>
            <a:endParaRPr lang="en-IN" sz="3200" dirty="0"/>
          </a:p>
        </p:txBody>
      </p:sp>
      <p:sp>
        <p:nvSpPr>
          <p:cNvPr id="3" name="Content Placeholder 2">
            <a:extLst>
              <a:ext uri="{FF2B5EF4-FFF2-40B4-BE49-F238E27FC236}">
                <a16:creationId xmlns:a16="http://schemas.microsoft.com/office/drawing/2014/main" id="{3B1A5C9C-4F59-7E38-3A3C-F29E6E475711}"/>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SaaS model provides software applications as a service.</a:t>
            </a:r>
          </a:p>
          <a:p>
            <a:pPr algn="just"/>
            <a:r>
              <a:rPr lang="en-US" sz="2400" dirty="0">
                <a:latin typeface="Times New Roman" panose="02020603050405020304" pitchFamily="18" charset="0"/>
                <a:cs typeface="Times New Roman" panose="02020603050405020304" pitchFamily="18" charset="0"/>
              </a:rPr>
              <a:t> As a result, on the customer side, there is no upfront investment in servers or software licensing. </a:t>
            </a:r>
          </a:p>
          <a:p>
            <a:pPr algn="just"/>
            <a:r>
              <a:rPr lang="en-US" sz="2400" dirty="0">
                <a:latin typeface="Times New Roman" panose="02020603050405020304" pitchFamily="18" charset="0"/>
                <a:cs typeface="Times New Roman" panose="02020603050405020304" pitchFamily="18" charset="0"/>
              </a:rPr>
              <a:t>On the provider side, costs are kept rather low, compared with conventional hosting of user applications. </a:t>
            </a:r>
          </a:p>
          <a:p>
            <a:pPr algn="just"/>
            <a:r>
              <a:rPr lang="en-US" sz="2400" dirty="0">
                <a:latin typeface="Times New Roman" panose="02020603050405020304" pitchFamily="18" charset="0"/>
                <a:cs typeface="Times New Roman" panose="02020603050405020304" pitchFamily="18" charset="0"/>
              </a:rPr>
              <a:t>Customer data is stored in the cloud that is either vendor-proprietary or publicly hosted to support PaaS and IaaS. </a:t>
            </a:r>
          </a:p>
          <a:p>
            <a:pPr algn="just"/>
            <a:r>
              <a:rPr lang="en-US" sz="2400" dirty="0">
                <a:latin typeface="Times New Roman" panose="02020603050405020304" pitchFamily="18" charset="0"/>
                <a:cs typeface="Times New Roman" panose="02020603050405020304" pitchFamily="18" charset="0"/>
              </a:rPr>
              <a:t>The best examples of SaaS services include Google Gmail and docs, Microsoft SharePoint, and the CRM software from Salesforce.com.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1697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932862-225D-2783-93D4-6EEAD6DA50FB}"/>
              </a:ext>
            </a:extLst>
          </p:cNvPr>
          <p:cNvPicPr>
            <a:picLocks noChangeAspect="1"/>
          </p:cNvPicPr>
          <p:nvPr/>
        </p:nvPicPr>
        <p:blipFill>
          <a:blip r:embed="rId2"/>
          <a:stretch>
            <a:fillRect/>
          </a:stretch>
        </p:blipFill>
        <p:spPr>
          <a:xfrm>
            <a:off x="0" y="139943"/>
            <a:ext cx="6875929" cy="3010161"/>
          </a:xfrm>
          <a:prstGeom prst="rect">
            <a:avLst/>
          </a:prstGeom>
        </p:spPr>
      </p:pic>
      <p:pic>
        <p:nvPicPr>
          <p:cNvPr id="7" name="Picture 6">
            <a:extLst>
              <a:ext uri="{FF2B5EF4-FFF2-40B4-BE49-F238E27FC236}">
                <a16:creationId xmlns:a16="http://schemas.microsoft.com/office/drawing/2014/main" id="{9446A6E2-73B7-DFC2-D074-E4D0B079B8FE}"/>
              </a:ext>
            </a:extLst>
          </p:cNvPr>
          <p:cNvPicPr>
            <a:picLocks noChangeAspect="1"/>
          </p:cNvPicPr>
          <p:nvPr/>
        </p:nvPicPr>
        <p:blipFill>
          <a:blip r:embed="rId3"/>
          <a:stretch>
            <a:fillRect/>
          </a:stretch>
        </p:blipFill>
        <p:spPr>
          <a:xfrm>
            <a:off x="0" y="3150104"/>
            <a:ext cx="6992471" cy="3924640"/>
          </a:xfrm>
          <a:prstGeom prst="rect">
            <a:avLst/>
          </a:prstGeom>
        </p:spPr>
      </p:pic>
      <p:pic>
        <p:nvPicPr>
          <p:cNvPr id="9" name="Picture 8">
            <a:extLst>
              <a:ext uri="{FF2B5EF4-FFF2-40B4-BE49-F238E27FC236}">
                <a16:creationId xmlns:a16="http://schemas.microsoft.com/office/drawing/2014/main" id="{7DDF2FA3-55AD-3D71-03BF-0C46A76C1BA5}"/>
              </a:ext>
            </a:extLst>
          </p:cNvPr>
          <p:cNvPicPr>
            <a:picLocks noChangeAspect="1"/>
          </p:cNvPicPr>
          <p:nvPr/>
        </p:nvPicPr>
        <p:blipFill>
          <a:blip r:embed="rId4"/>
          <a:stretch>
            <a:fillRect/>
          </a:stretch>
        </p:blipFill>
        <p:spPr>
          <a:xfrm>
            <a:off x="6992471" y="717176"/>
            <a:ext cx="5199529" cy="4697506"/>
          </a:xfrm>
          <a:prstGeom prst="rect">
            <a:avLst/>
          </a:prstGeom>
        </p:spPr>
      </p:pic>
    </p:spTree>
    <p:extLst>
      <p:ext uri="{BB962C8B-B14F-4D97-AF65-F5344CB8AC3E}">
        <p14:creationId xmlns:p14="http://schemas.microsoft.com/office/powerpoint/2010/main" val="3479336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3394-7875-5425-3212-500FD5B586E0}"/>
              </a:ext>
            </a:extLst>
          </p:cNvPr>
          <p:cNvSpPr>
            <a:spLocks noGrp="1"/>
          </p:cNvSpPr>
          <p:nvPr>
            <p:ph type="title"/>
          </p:nvPr>
        </p:nvSpPr>
        <p:spPr>
          <a:xfrm>
            <a:off x="838200" y="365125"/>
            <a:ext cx="10515600" cy="879213"/>
          </a:xfrm>
        </p:spPr>
        <p:txBody>
          <a:bodyPr>
            <a:normAutofit/>
          </a:bodyPr>
          <a:lstStyle/>
          <a:p>
            <a:r>
              <a:rPr lang="en-US" sz="3200" dirty="0"/>
              <a:t>Software Environments for Distributed Systems and Clouds</a:t>
            </a:r>
            <a:endParaRPr lang="en-IN" sz="3200" dirty="0"/>
          </a:p>
        </p:txBody>
      </p:sp>
      <p:pic>
        <p:nvPicPr>
          <p:cNvPr id="5" name="Content Placeholder 4">
            <a:extLst>
              <a:ext uri="{FF2B5EF4-FFF2-40B4-BE49-F238E27FC236}">
                <a16:creationId xmlns:a16="http://schemas.microsoft.com/office/drawing/2014/main" id="{3ADAA25B-E91C-0F18-B8C4-83AE47DD5ACC}"/>
              </a:ext>
            </a:extLst>
          </p:cNvPr>
          <p:cNvPicPr>
            <a:picLocks noGrp="1" noChangeAspect="1"/>
          </p:cNvPicPr>
          <p:nvPr>
            <p:ph idx="1"/>
          </p:nvPr>
        </p:nvPicPr>
        <p:blipFill>
          <a:blip r:embed="rId2"/>
          <a:stretch>
            <a:fillRect/>
          </a:stretch>
        </p:blipFill>
        <p:spPr>
          <a:xfrm>
            <a:off x="838200" y="1857080"/>
            <a:ext cx="10386520" cy="4100660"/>
          </a:xfrm>
        </p:spPr>
      </p:pic>
    </p:spTree>
    <p:extLst>
      <p:ext uri="{BB962C8B-B14F-4D97-AF65-F5344CB8AC3E}">
        <p14:creationId xmlns:p14="http://schemas.microsoft.com/office/powerpoint/2010/main" val="1218260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CAF962-9095-33BC-D392-0B08658B0498}"/>
              </a:ext>
            </a:extLst>
          </p:cNvPr>
          <p:cNvPicPr>
            <a:picLocks noGrp="1" noChangeAspect="1"/>
          </p:cNvPicPr>
          <p:nvPr>
            <p:ph idx="1"/>
          </p:nvPr>
        </p:nvPicPr>
        <p:blipFill>
          <a:blip r:embed="rId2"/>
          <a:stretch>
            <a:fillRect/>
          </a:stretch>
        </p:blipFill>
        <p:spPr>
          <a:xfrm>
            <a:off x="980388" y="886120"/>
            <a:ext cx="10397765" cy="4939466"/>
          </a:xfrm>
        </p:spPr>
      </p:pic>
    </p:spTree>
    <p:extLst>
      <p:ext uri="{BB962C8B-B14F-4D97-AF65-F5344CB8AC3E}">
        <p14:creationId xmlns:p14="http://schemas.microsoft.com/office/powerpoint/2010/main" val="2224641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ECFD-E68E-7C35-7C8F-C3CC753B8076}"/>
              </a:ext>
            </a:extLst>
          </p:cNvPr>
          <p:cNvSpPr>
            <a:spLocks noGrp="1"/>
          </p:cNvSpPr>
          <p:nvPr>
            <p:ph type="title"/>
          </p:nvPr>
        </p:nvSpPr>
        <p:spPr>
          <a:xfrm>
            <a:off x="838200" y="365125"/>
            <a:ext cx="10515600" cy="832079"/>
          </a:xfrm>
        </p:spPr>
        <p:txBody>
          <a:bodyPr/>
          <a:lstStyle/>
          <a:p>
            <a:r>
              <a:rPr lang="en-US" dirty="0"/>
              <a:t>SOA</a:t>
            </a:r>
            <a:endParaRPr lang="en-IN" dirty="0"/>
          </a:p>
        </p:txBody>
      </p:sp>
      <p:pic>
        <p:nvPicPr>
          <p:cNvPr id="5" name="Content Placeholder 4">
            <a:extLst>
              <a:ext uri="{FF2B5EF4-FFF2-40B4-BE49-F238E27FC236}">
                <a16:creationId xmlns:a16="http://schemas.microsoft.com/office/drawing/2014/main" id="{BF2A70AF-6CB8-3D7C-2375-D8EB79599D6B}"/>
              </a:ext>
            </a:extLst>
          </p:cNvPr>
          <p:cNvPicPr>
            <a:picLocks noGrp="1" noChangeAspect="1"/>
          </p:cNvPicPr>
          <p:nvPr>
            <p:ph idx="1"/>
          </p:nvPr>
        </p:nvPicPr>
        <p:blipFill>
          <a:blip r:embed="rId2"/>
          <a:stretch>
            <a:fillRect/>
          </a:stretch>
        </p:blipFill>
        <p:spPr>
          <a:xfrm>
            <a:off x="1513835" y="1385740"/>
            <a:ext cx="9164329" cy="4554162"/>
          </a:xfrm>
        </p:spPr>
      </p:pic>
    </p:spTree>
    <p:extLst>
      <p:ext uri="{BB962C8B-B14F-4D97-AF65-F5344CB8AC3E}">
        <p14:creationId xmlns:p14="http://schemas.microsoft.com/office/powerpoint/2010/main" val="3030495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A272-181B-C8C7-B6B6-0B883F9C39D5}"/>
              </a:ext>
            </a:extLst>
          </p:cNvPr>
          <p:cNvSpPr>
            <a:spLocks noGrp="1"/>
          </p:cNvSpPr>
          <p:nvPr>
            <p:ph type="title"/>
          </p:nvPr>
        </p:nvSpPr>
        <p:spPr/>
        <p:txBody>
          <a:bodyPr/>
          <a:lstStyle/>
          <a:p>
            <a:r>
              <a:rPr lang="en-US" dirty="0"/>
              <a:t>SOA Components and Operations</a:t>
            </a:r>
            <a:endParaRPr lang="en-IN" dirty="0"/>
          </a:p>
        </p:txBody>
      </p:sp>
      <p:pic>
        <p:nvPicPr>
          <p:cNvPr id="5" name="Content Placeholder 4">
            <a:extLst>
              <a:ext uri="{FF2B5EF4-FFF2-40B4-BE49-F238E27FC236}">
                <a16:creationId xmlns:a16="http://schemas.microsoft.com/office/drawing/2014/main" id="{F8189082-00AE-D17F-2D50-64F7C1D417E3}"/>
              </a:ext>
            </a:extLst>
          </p:cNvPr>
          <p:cNvPicPr>
            <a:picLocks noGrp="1" noChangeAspect="1"/>
          </p:cNvPicPr>
          <p:nvPr>
            <p:ph idx="1"/>
          </p:nvPr>
        </p:nvPicPr>
        <p:blipFill>
          <a:blip r:embed="rId2"/>
          <a:stretch>
            <a:fillRect/>
          </a:stretch>
        </p:blipFill>
        <p:spPr>
          <a:xfrm>
            <a:off x="1355132" y="1825625"/>
            <a:ext cx="9481736" cy="4351338"/>
          </a:xfrm>
        </p:spPr>
      </p:pic>
    </p:spTree>
    <p:extLst>
      <p:ext uri="{BB962C8B-B14F-4D97-AF65-F5344CB8AC3E}">
        <p14:creationId xmlns:p14="http://schemas.microsoft.com/office/powerpoint/2010/main" val="3154956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AC84-BF1B-7902-5074-ACDE08B33649}"/>
              </a:ext>
            </a:extLst>
          </p:cNvPr>
          <p:cNvSpPr>
            <a:spLocks noGrp="1"/>
          </p:cNvSpPr>
          <p:nvPr>
            <p:ph type="title"/>
          </p:nvPr>
        </p:nvSpPr>
        <p:spPr/>
        <p:txBody>
          <a:bodyPr/>
          <a:lstStyle/>
          <a:p>
            <a:r>
              <a:rPr lang="en-US" dirty="0"/>
              <a:t>Layered Architectures in Web Services</a:t>
            </a:r>
            <a:endParaRPr lang="en-IN" dirty="0"/>
          </a:p>
        </p:txBody>
      </p:sp>
      <p:pic>
        <p:nvPicPr>
          <p:cNvPr id="5" name="Content Placeholder 4">
            <a:extLst>
              <a:ext uri="{FF2B5EF4-FFF2-40B4-BE49-F238E27FC236}">
                <a16:creationId xmlns:a16="http://schemas.microsoft.com/office/drawing/2014/main" id="{41517D46-4D6D-29B8-B71B-005BC7B2EC2B}"/>
              </a:ext>
            </a:extLst>
          </p:cNvPr>
          <p:cNvPicPr>
            <a:picLocks noGrp="1" noChangeAspect="1"/>
          </p:cNvPicPr>
          <p:nvPr>
            <p:ph idx="1"/>
          </p:nvPr>
        </p:nvPicPr>
        <p:blipFill>
          <a:blip r:embed="rId2"/>
          <a:stretch>
            <a:fillRect/>
          </a:stretch>
        </p:blipFill>
        <p:spPr>
          <a:xfrm>
            <a:off x="1066098" y="2086502"/>
            <a:ext cx="10059804" cy="3829584"/>
          </a:xfrm>
        </p:spPr>
      </p:pic>
    </p:spTree>
    <p:extLst>
      <p:ext uri="{BB962C8B-B14F-4D97-AF65-F5344CB8AC3E}">
        <p14:creationId xmlns:p14="http://schemas.microsoft.com/office/powerpoint/2010/main" val="3096325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7998-D0D3-C233-4D04-E8133D9C0731}"/>
              </a:ext>
            </a:extLst>
          </p:cNvPr>
          <p:cNvSpPr>
            <a:spLocks noGrp="1"/>
          </p:cNvSpPr>
          <p:nvPr>
            <p:ph type="title"/>
          </p:nvPr>
        </p:nvSpPr>
        <p:spPr/>
        <p:txBody>
          <a:bodyPr/>
          <a:lstStyle/>
          <a:p>
            <a:r>
              <a:rPr lang="en-US" dirty="0"/>
              <a:t>Common Object Request Broker Architecture (CORBA)</a:t>
            </a:r>
            <a:endParaRPr lang="en-IN" dirty="0"/>
          </a:p>
        </p:txBody>
      </p:sp>
      <p:pic>
        <p:nvPicPr>
          <p:cNvPr id="5" name="Content Placeholder 4">
            <a:extLst>
              <a:ext uri="{FF2B5EF4-FFF2-40B4-BE49-F238E27FC236}">
                <a16:creationId xmlns:a16="http://schemas.microsoft.com/office/drawing/2014/main" id="{335401FC-BF6B-DA04-D4DA-2A35B9EC908D}"/>
              </a:ext>
            </a:extLst>
          </p:cNvPr>
          <p:cNvPicPr>
            <a:picLocks noGrp="1" noChangeAspect="1"/>
          </p:cNvPicPr>
          <p:nvPr>
            <p:ph idx="1"/>
          </p:nvPr>
        </p:nvPicPr>
        <p:blipFill>
          <a:blip r:embed="rId2"/>
          <a:stretch>
            <a:fillRect/>
          </a:stretch>
        </p:blipFill>
        <p:spPr>
          <a:xfrm>
            <a:off x="933254" y="2096027"/>
            <a:ext cx="9897331" cy="4125663"/>
          </a:xfrm>
        </p:spPr>
      </p:pic>
    </p:spTree>
    <p:extLst>
      <p:ext uri="{BB962C8B-B14F-4D97-AF65-F5344CB8AC3E}">
        <p14:creationId xmlns:p14="http://schemas.microsoft.com/office/powerpoint/2010/main" val="3363235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82313-89BF-1B67-F22F-A436786AB1D5}"/>
              </a:ext>
            </a:extLst>
          </p:cNvPr>
          <p:cNvSpPr>
            <a:spLocks noGrp="1"/>
          </p:cNvSpPr>
          <p:nvPr>
            <p:ph type="title"/>
          </p:nvPr>
        </p:nvSpPr>
        <p:spPr/>
        <p:txBody>
          <a:bodyPr/>
          <a:lstStyle/>
          <a:p>
            <a:r>
              <a:rPr lang="en-US" dirty="0"/>
              <a:t>Remote Method Invocation (RMI)</a:t>
            </a:r>
            <a:endParaRPr lang="en-IN" dirty="0"/>
          </a:p>
        </p:txBody>
      </p:sp>
      <p:pic>
        <p:nvPicPr>
          <p:cNvPr id="5" name="Content Placeholder 4">
            <a:extLst>
              <a:ext uri="{FF2B5EF4-FFF2-40B4-BE49-F238E27FC236}">
                <a16:creationId xmlns:a16="http://schemas.microsoft.com/office/drawing/2014/main" id="{987FF20E-767F-1165-7668-DFB60CF94A39}"/>
              </a:ext>
            </a:extLst>
          </p:cNvPr>
          <p:cNvPicPr>
            <a:picLocks noGrp="1" noChangeAspect="1"/>
          </p:cNvPicPr>
          <p:nvPr>
            <p:ph idx="1"/>
          </p:nvPr>
        </p:nvPicPr>
        <p:blipFill>
          <a:blip r:embed="rId2"/>
          <a:stretch>
            <a:fillRect/>
          </a:stretch>
        </p:blipFill>
        <p:spPr>
          <a:xfrm>
            <a:off x="1027992" y="1611985"/>
            <a:ext cx="10136015" cy="4165970"/>
          </a:xfrm>
        </p:spPr>
      </p:pic>
    </p:spTree>
    <p:extLst>
      <p:ext uri="{BB962C8B-B14F-4D97-AF65-F5344CB8AC3E}">
        <p14:creationId xmlns:p14="http://schemas.microsoft.com/office/powerpoint/2010/main" val="3550767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F453-036F-CD69-D3AC-31875BAE4977}"/>
              </a:ext>
            </a:extLst>
          </p:cNvPr>
          <p:cNvSpPr>
            <a:spLocks noGrp="1"/>
          </p:cNvSpPr>
          <p:nvPr>
            <p:ph type="title"/>
          </p:nvPr>
        </p:nvSpPr>
        <p:spPr/>
        <p:txBody>
          <a:bodyPr>
            <a:normAutofit/>
          </a:bodyPr>
          <a:lstStyle/>
          <a:p>
            <a:r>
              <a:rPr lang="en-US" sz="3200" dirty="0"/>
              <a:t>Trends towards distributed Operating systems</a:t>
            </a:r>
            <a:endParaRPr lang="en-IN" sz="3200" dirty="0"/>
          </a:p>
        </p:txBody>
      </p:sp>
      <p:pic>
        <p:nvPicPr>
          <p:cNvPr id="5" name="Content Placeholder 4">
            <a:extLst>
              <a:ext uri="{FF2B5EF4-FFF2-40B4-BE49-F238E27FC236}">
                <a16:creationId xmlns:a16="http://schemas.microsoft.com/office/drawing/2014/main" id="{ED1DD6FD-8C9F-AC4F-03F1-A35EA0D2A83E}"/>
              </a:ext>
            </a:extLst>
          </p:cNvPr>
          <p:cNvPicPr>
            <a:picLocks noGrp="1" noChangeAspect="1"/>
          </p:cNvPicPr>
          <p:nvPr>
            <p:ph idx="1"/>
          </p:nvPr>
        </p:nvPicPr>
        <p:blipFill>
          <a:blip r:embed="rId2"/>
          <a:stretch>
            <a:fillRect/>
          </a:stretch>
        </p:blipFill>
        <p:spPr>
          <a:xfrm>
            <a:off x="1323309" y="1461155"/>
            <a:ext cx="9545382" cy="4335852"/>
          </a:xfrm>
        </p:spPr>
      </p:pic>
    </p:spTree>
    <p:extLst>
      <p:ext uri="{BB962C8B-B14F-4D97-AF65-F5344CB8AC3E}">
        <p14:creationId xmlns:p14="http://schemas.microsoft.com/office/powerpoint/2010/main" val="300395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026F95-9E99-32EC-6F76-3B548CDC5F4D}"/>
              </a:ext>
            </a:extLst>
          </p:cNvPr>
          <p:cNvSpPr>
            <a:spLocks noGrp="1"/>
          </p:cNvSpPr>
          <p:nvPr>
            <p:ph idx="1"/>
          </p:nvPr>
        </p:nvSpPr>
        <p:spPr/>
        <p:txBody>
          <a:bodyPr>
            <a:normAutofit/>
          </a:bodyPr>
          <a:lstStyle/>
          <a:p>
            <a:r>
              <a:rPr lang="en-US" sz="3600" b="0" i="0" dirty="0">
                <a:solidFill>
                  <a:srgbClr val="4D5156"/>
                </a:solidFill>
                <a:effectLst/>
                <a:highlight>
                  <a:srgbClr val="FFFFFF"/>
                </a:highlight>
                <a:latin typeface="Google Sans"/>
              </a:rPr>
              <a:t>Cloud computing </a:t>
            </a:r>
            <a:r>
              <a:rPr lang="en-US" sz="3600" b="0" i="0" dirty="0">
                <a:solidFill>
                  <a:srgbClr val="040C28"/>
                </a:solidFill>
                <a:effectLst/>
                <a:highlight>
                  <a:srgbClr val="D3E3FD"/>
                </a:highlight>
                <a:latin typeface="Google Sans"/>
              </a:rPr>
              <a:t>gives your business more flexibility</a:t>
            </a:r>
            <a:r>
              <a:rPr lang="en-US" sz="3600" b="0" i="0" dirty="0">
                <a:solidFill>
                  <a:srgbClr val="4D5156"/>
                </a:solidFill>
                <a:effectLst/>
                <a:highlight>
                  <a:srgbClr val="FFFFFF"/>
                </a:highlight>
                <a:latin typeface="Google Sans"/>
              </a:rPr>
              <a:t>. You can quickly scale resources and storage up to meet business demands without having to invest in physical infrastructure. Companies don't need to pay for or build the infrastructure needed to support their highest load levels.</a:t>
            </a:r>
            <a:endParaRPr lang="en-IN" sz="3600" dirty="0"/>
          </a:p>
        </p:txBody>
      </p:sp>
    </p:spTree>
    <p:extLst>
      <p:ext uri="{BB962C8B-B14F-4D97-AF65-F5344CB8AC3E}">
        <p14:creationId xmlns:p14="http://schemas.microsoft.com/office/powerpoint/2010/main" val="94666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436-4098-3F85-A696-E12EF59C1005}"/>
              </a:ext>
            </a:extLst>
          </p:cNvPr>
          <p:cNvSpPr>
            <a:spLocks noGrp="1"/>
          </p:cNvSpPr>
          <p:nvPr>
            <p:ph type="title"/>
          </p:nvPr>
        </p:nvSpPr>
        <p:spPr>
          <a:xfrm>
            <a:off x="838200" y="365126"/>
            <a:ext cx="10515600" cy="794372"/>
          </a:xfrm>
        </p:spPr>
        <p:txBody>
          <a:bodyPr>
            <a:normAutofit/>
          </a:bodyPr>
          <a:lstStyle/>
          <a:p>
            <a:r>
              <a:rPr lang="en-US" sz="3200" dirty="0"/>
              <a:t>Parallel and Distributed Programming Models</a:t>
            </a:r>
            <a:endParaRPr lang="en-IN" sz="3200" dirty="0"/>
          </a:p>
        </p:txBody>
      </p:sp>
      <p:pic>
        <p:nvPicPr>
          <p:cNvPr id="5" name="Content Placeholder 4">
            <a:extLst>
              <a:ext uri="{FF2B5EF4-FFF2-40B4-BE49-F238E27FC236}">
                <a16:creationId xmlns:a16="http://schemas.microsoft.com/office/drawing/2014/main" id="{9B380EAF-8545-7F88-CE90-2F8D5DC2C231}"/>
              </a:ext>
            </a:extLst>
          </p:cNvPr>
          <p:cNvPicPr>
            <a:picLocks noGrp="1" noChangeAspect="1"/>
          </p:cNvPicPr>
          <p:nvPr>
            <p:ph idx="1"/>
          </p:nvPr>
        </p:nvPicPr>
        <p:blipFill>
          <a:blip r:embed="rId2"/>
          <a:stretch>
            <a:fillRect/>
          </a:stretch>
        </p:blipFill>
        <p:spPr>
          <a:xfrm>
            <a:off x="1385230" y="1348033"/>
            <a:ext cx="9421540" cy="4806211"/>
          </a:xfrm>
        </p:spPr>
      </p:pic>
    </p:spTree>
    <p:extLst>
      <p:ext uri="{BB962C8B-B14F-4D97-AF65-F5344CB8AC3E}">
        <p14:creationId xmlns:p14="http://schemas.microsoft.com/office/powerpoint/2010/main" val="3245564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D4EBE-A7AE-7C01-69B4-6E7D3EC6E5E7}"/>
              </a:ext>
            </a:extLst>
          </p:cNvPr>
          <p:cNvSpPr>
            <a:spLocks noGrp="1"/>
          </p:cNvSpPr>
          <p:nvPr>
            <p:ph type="title"/>
          </p:nvPr>
        </p:nvSpPr>
        <p:spPr/>
        <p:txBody>
          <a:bodyPr/>
          <a:lstStyle/>
          <a:p>
            <a:r>
              <a:rPr lang="en-IN" dirty="0"/>
              <a:t>Traditional Computing</a:t>
            </a:r>
          </a:p>
        </p:txBody>
      </p:sp>
      <p:sp>
        <p:nvSpPr>
          <p:cNvPr id="3" name="Content Placeholder 2">
            <a:extLst>
              <a:ext uri="{FF2B5EF4-FFF2-40B4-BE49-F238E27FC236}">
                <a16:creationId xmlns:a16="http://schemas.microsoft.com/office/drawing/2014/main" id="{0E9FA350-52C0-E473-122C-4DD51AAEBEF9}"/>
              </a:ext>
            </a:extLst>
          </p:cNvPr>
          <p:cNvSpPr>
            <a:spLocks noGrp="1"/>
          </p:cNvSpPr>
          <p:nvPr>
            <p:ph idx="1"/>
          </p:nvPr>
        </p:nvSpPr>
        <p:spPr/>
        <p:txBody>
          <a:bodyPr/>
          <a:lstStyle/>
          <a:p>
            <a:r>
              <a:rPr lang="en-US" dirty="0"/>
              <a:t>It refers to delivery of different services on local server.</a:t>
            </a:r>
          </a:p>
          <a:p>
            <a:r>
              <a:rPr lang="en-US" dirty="0"/>
              <a:t>It takes place on physical hard drives and website servers. </a:t>
            </a:r>
          </a:p>
          <a:p>
            <a:r>
              <a:rPr lang="en-US" dirty="0"/>
              <a:t>User can access data only on system in which data is stored. </a:t>
            </a:r>
          </a:p>
          <a:p>
            <a:r>
              <a:rPr lang="en-US" dirty="0"/>
              <a:t>It does not require any internet connection to access data or information.</a:t>
            </a:r>
          </a:p>
          <a:p>
            <a:r>
              <a:rPr lang="en-US" dirty="0"/>
              <a:t>Software in purchased individually for every user and requires to be updated periodically.</a:t>
            </a:r>
            <a:endParaRPr lang="en-IN" dirty="0"/>
          </a:p>
        </p:txBody>
      </p:sp>
    </p:spTree>
    <p:extLst>
      <p:ext uri="{BB962C8B-B14F-4D97-AF65-F5344CB8AC3E}">
        <p14:creationId xmlns:p14="http://schemas.microsoft.com/office/powerpoint/2010/main" val="392444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88360-4975-9E1E-195B-9A944DA3DBAE}"/>
              </a:ext>
            </a:extLst>
          </p:cNvPr>
          <p:cNvSpPr>
            <a:spLocks noGrp="1"/>
          </p:cNvSpPr>
          <p:nvPr>
            <p:ph type="title"/>
          </p:nvPr>
        </p:nvSpPr>
        <p:spPr/>
        <p:txBody>
          <a:bodyPr/>
          <a:lstStyle/>
          <a:p>
            <a:r>
              <a:rPr lang="en-US" dirty="0"/>
              <a:t>What are the limitations of Traditional computing?</a:t>
            </a:r>
            <a:endParaRPr lang="en-IN" dirty="0"/>
          </a:p>
        </p:txBody>
      </p:sp>
      <p:sp>
        <p:nvSpPr>
          <p:cNvPr id="3" name="Content Placeholder 2">
            <a:extLst>
              <a:ext uri="{FF2B5EF4-FFF2-40B4-BE49-F238E27FC236}">
                <a16:creationId xmlns:a16="http://schemas.microsoft.com/office/drawing/2014/main" id="{1EBF5C6F-C81E-BA8F-F2B7-C5C8991F3860}"/>
              </a:ext>
            </a:extLst>
          </p:cNvPr>
          <p:cNvSpPr>
            <a:spLocks noGrp="1"/>
          </p:cNvSpPr>
          <p:nvPr>
            <p:ph idx="1"/>
          </p:nvPr>
        </p:nvSpPr>
        <p:spPr/>
        <p:txBody>
          <a:bodyPr/>
          <a:lstStyle/>
          <a:p>
            <a:r>
              <a:rPr lang="en-US" dirty="0"/>
              <a:t>Administrative overhead</a:t>
            </a:r>
          </a:p>
          <a:p>
            <a:r>
              <a:rPr lang="en-US" dirty="0"/>
              <a:t> High maintenance cost </a:t>
            </a:r>
          </a:p>
          <a:p>
            <a:r>
              <a:rPr lang="en-US" dirty="0"/>
              <a:t>Time and Space restrictions </a:t>
            </a:r>
          </a:p>
          <a:p>
            <a:r>
              <a:rPr lang="en-US" dirty="0"/>
              <a:t>Limited Scalability </a:t>
            </a:r>
          </a:p>
          <a:p>
            <a:r>
              <a:rPr lang="en-US" dirty="0"/>
              <a:t>Remote access to system is not available</a:t>
            </a:r>
            <a:endParaRPr lang="en-IN" dirty="0"/>
          </a:p>
        </p:txBody>
      </p:sp>
    </p:spTree>
    <p:extLst>
      <p:ext uri="{BB962C8B-B14F-4D97-AF65-F5344CB8AC3E}">
        <p14:creationId xmlns:p14="http://schemas.microsoft.com/office/powerpoint/2010/main" val="1127666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EA29-2362-1502-A468-070418B2B793}"/>
              </a:ext>
            </a:extLst>
          </p:cNvPr>
          <p:cNvSpPr>
            <a:spLocks noGrp="1"/>
          </p:cNvSpPr>
          <p:nvPr>
            <p:ph type="title"/>
          </p:nvPr>
        </p:nvSpPr>
        <p:spPr>
          <a:xfrm>
            <a:off x="838200" y="365126"/>
            <a:ext cx="10515600" cy="860360"/>
          </a:xfrm>
        </p:spPr>
        <p:txBody>
          <a:bodyPr>
            <a:normAutofit fontScale="90000"/>
          </a:bodyPr>
          <a:lstStyle/>
          <a:p>
            <a:r>
              <a:rPr lang="en-US" sz="3200" dirty="0"/>
              <a:t>System Models for Distributed and Cloud Computing- 1. </a:t>
            </a:r>
            <a:r>
              <a:rPr lang="en-IN" sz="3200" dirty="0"/>
              <a:t>Cluster Computing</a:t>
            </a:r>
          </a:p>
        </p:txBody>
      </p:sp>
      <p:sp>
        <p:nvSpPr>
          <p:cNvPr id="3" name="Content Placeholder 2">
            <a:extLst>
              <a:ext uri="{FF2B5EF4-FFF2-40B4-BE49-F238E27FC236}">
                <a16:creationId xmlns:a16="http://schemas.microsoft.com/office/drawing/2014/main" id="{9780813E-242B-2AF8-9F28-CC5B239C6407}"/>
              </a:ext>
            </a:extLst>
          </p:cNvPr>
          <p:cNvSpPr>
            <a:spLocks noGrp="1"/>
          </p:cNvSpPr>
          <p:nvPr>
            <p:ph idx="1"/>
          </p:nvPr>
        </p:nvSpPr>
        <p:spPr>
          <a:xfrm>
            <a:off x="838200" y="4421171"/>
            <a:ext cx="10515600" cy="2071702"/>
          </a:xfrm>
        </p:spPr>
        <p:txBody>
          <a:bodyPr>
            <a:noAutofit/>
          </a:bodyPr>
          <a:lstStyle/>
          <a:p>
            <a:r>
              <a:rPr lang="en-US" sz="2000" dirty="0">
                <a:latin typeface="Times New Roman" panose="02020603050405020304" pitchFamily="18" charset="0"/>
                <a:cs typeface="Times New Roman" panose="02020603050405020304" pitchFamily="18" charset="0"/>
              </a:rPr>
              <a:t>Computing clusters are made of multiple nodes (computers) connected via network which perform similar tasks. </a:t>
            </a:r>
          </a:p>
          <a:p>
            <a:r>
              <a:rPr lang="en-US" sz="2000" dirty="0">
                <a:latin typeface="Times New Roman" panose="02020603050405020304" pitchFamily="18" charset="0"/>
                <a:cs typeface="Times New Roman" panose="02020603050405020304" pitchFamily="18" charset="0"/>
              </a:rPr>
              <a:t>Execution of a task can be faster as it can be distributed and executed in parallel across multiple machines inside a cluster </a:t>
            </a:r>
          </a:p>
          <a:p>
            <a:r>
              <a:rPr lang="en-US" sz="2000" dirty="0">
                <a:latin typeface="Times New Roman" panose="02020603050405020304" pitchFamily="18" charset="0"/>
                <a:cs typeface="Times New Roman" panose="02020603050405020304" pitchFamily="18" charset="0"/>
              </a:rPr>
              <a:t>All the nodes of a cluster together give impression of a single system. </a:t>
            </a:r>
          </a:p>
          <a:p>
            <a:r>
              <a:rPr lang="en-US" sz="2000" dirty="0">
                <a:latin typeface="Times New Roman" panose="02020603050405020304" pitchFamily="18" charset="0"/>
                <a:cs typeface="Times New Roman" panose="02020603050405020304" pitchFamily="18" charset="0"/>
              </a:rPr>
              <a:t>Each node in a simple cluster is set to perform same task or same set of tasks </a:t>
            </a:r>
          </a:p>
        </p:txBody>
      </p:sp>
      <p:pic>
        <p:nvPicPr>
          <p:cNvPr id="5" name="Picture 4">
            <a:extLst>
              <a:ext uri="{FF2B5EF4-FFF2-40B4-BE49-F238E27FC236}">
                <a16:creationId xmlns:a16="http://schemas.microsoft.com/office/drawing/2014/main" id="{9E826298-E5E3-0507-922B-F3C6E0475944}"/>
              </a:ext>
            </a:extLst>
          </p:cNvPr>
          <p:cNvPicPr>
            <a:picLocks noChangeAspect="1"/>
          </p:cNvPicPr>
          <p:nvPr/>
        </p:nvPicPr>
        <p:blipFill>
          <a:blip r:embed="rId2"/>
          <a:stretch>
            <a:fillRect/>
          </a:stretch>
        </p:blipFill>
        <p:spPr>
          <a:xfrm>
            <a:off x="1930719" y="1494405"/>
            <a:ext cx="7859222" cy="2657846"/>
          </a:xfrm>
          <a:prstGeom prst="rect">
            <a:avLst/>
          </a:prstGeom>
        </p:spPr>
      </p:pic>
    </p:spTree>
    <p:extLst>
      <p:ext uri="{BB962C8B-B14F-4D97-AF65-F5344CB8AC3E}">
        <p14:creationId xmlns:p14="http://schemas.microsoft.com/office/powerpoint/2010/main" val="1330784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C5E90-9242-850A-1B96-48CE0806BCD5}"/>
              </a:ext>
            </a:extLst>
          </p:cNvPr>
          <p:cNvSpPr>
            <a:spLocks noGrp="1"/>
          </p:cNvSpPr>
          <p:nvPr>
            <p:ph type="title"/>
          </p:nvPr>
        </p:nvSpPr>
        <p:spPr>
          <a:xfrm>
            <a:off x="838200" y="365125"/>
            <a:ext cx="10515600" cy="690677"/>
          </a:xfrm>
        </p:spPr>
        <p:txBody>
          <a:bodyPr>
            <a:normAutofit fontScale="90000"/>
          </a:bodyPr>
          <a:lstStyle/>
          <a:p>
            <a:r>
              <a:rPr lang="en-US" dirty="0"/>
              <a:t>Cont..</a:t>
            </a:r>
            <a:endParaRPr lang="en-IN" dirty="0"/>
          </a:p>
        </p:txBody>
      </p:sp>
      <p:sp>
        <p:nvSpPr>
          <p:cNvPr id="3" name="Content Placeholder 2">
            <a:extLst>
              <a:ext uri="{FF2B5EF4-FFF2-40B4-BE49-F238E27FC236}">
                <a16:creationId xmlns:a16="http://schemas.microsoft.com/office/drawing/2014/main" id="{1B13B9DD-B4B5-868C-2F3F-F0A616FB9460}"/>
              </a:ext>
            </a:extLst>
          </p:cNvPr>
          <p:cNvSpPr>
            <a:spLocks noGrp="1"/>
          </p:cNvSpPr>
          <p:nvPr>
            <p:ph idx="1"/>
          </p:nvPr>
        </p:nvSpPr>
        <p:spPr>
          <a:xfrm>
            <a:off x="838200" y="1055802"/>
            <a:ext cx="10515600" cy="5121161"/>
          </a:xfrm>
        </p:spPr>
        <p:txBody>
          <a:bodyPr>
            <a:normAutofit lnSpcReduction="10000"/>
          </a:bodyPr>
          <a:lstStyle/>
          <a:p>
            <a:r>
              <a:rPr lang="en-US" sz="2300" dirty="0">
                <a:latin typeface="Times New Roman" panose="02020603050405020304" pitchFamily="18" charset="0"/>
                <a:cs typeface="Times New Roman" panose="02020603050405020304" pitchFamily="18" charset="0"/>
              </a:rPr>
              <a:t>In each cluster, one computer is assigned the job of controlling the cluster. That particular computer (or node) is known as cluster head. </a:t>
            </a:r>
          </a:p>
          <a:p>
            <a:pPr algn="just"/>
            <a:r>
              <a:rPr lang="en-US" sz="2300" dirty="0">
                <a:latin typeface="Times New Roman" panose="02020603050405020304" pitchFamily="18" charset="0"/>
                <a:cs typeface="Times New Roman" panose="02020603050405020304" pitchFamily="18" charset="0"/>
              </a:rPr>
              <a:t>The head’s responsibility in such a simple cluster is to divide and distribute jobs among different nodes in that cluster when matching computing tasks appear. </a:t>
            </a:r>
          </a:p>
          <a:p>
            <a:r>
              <a:rPr lang="en-US" sz="2300" dirty="0">
                <a:latin typeface="Times New Roman" panose="02020603050405020304" pitchFamily="18" charset="0"/>
                <a:cs typeface="Times New Roman" panose="02020603050405020304" pitchFamily="18" charset="0"/>
              </a:rPr>
              <a:t>In an actual cluster computing system, multiple clusters (built to perform different type of functionalities) are linked together through a LAN </a:t>
            </a:r>
          </a:p>
          <a:p>
            <a:r>
              <a:rPr lang="en-US" sz="2300" dirty="0">
                <a:latin typeface="Times New Roman" panose="02020603050405020304" pitchFamily="18" charset="0"/>
                <a:cs typeface="Times New Roman" panose="02020603050405020304" pitchFamily="18" charset="0"/>
              </a:rPr>
              <a:t>when a particular job appears, the cluster head divides and distributes it among matching clusters (designated for those jobs) for faster execution </a:t>
            </a:r>
          </a:p>
          <a:p>
            <a:r>
              <a:rPr lang="en-US" sz="2300" dirty="0">
                <a:latin typeface="Times New Roman" panose="02020603050405020304" pitchFamily="18" charset="0"/>
                <a:cs typeface="Times New Roman" panose="02020603050405020304" pitchFamily="18" charset="0"/>
              </a:rPr>
              <a:t>Computers are clustered together to achieve reliability, greater processing power and produce supercomputer like performance</a:t>
            </a:r>
          </a:p>
          <a:p>
            <a:r>
              <a:rPr lang="en-US" sz="2300" dirty="0">
                <a:latin typeface="Times New Roman" panose="02020603050405020304" pitchFamily="18" charset="0"/>
                <a:cs typeface="Times New Roman" panose="02020603050405020304" pitchFamily="18" charset="0"/>
              </a:rPr>
              <a:t> In this computing model, a set of computers were reserved to handle specific type of task to make the system more reliable. If any node fails, other nodes in the cluster can handle the load </a:t>
            </a:r>
          </a:p>
          <a:p>
            <a:r>
              <a:rPr lang="en-US" sz="2300" dirty="0">
                <a:latin typeface="Times New Roman" panose="02020603050405020304" pitchFamily="18" charset="0"/>
                <a:cs typeface="Times New Roman" panose="02020603050405020304" pitchFamily="18" charset="0"/>
              </a:rPr>
              <a:t>Cluster computing introduced the concept of resource pooling. The pools were made of homogeneous computing systems. </a:t>
            </a:r>
            <a:endParaRPr lang="en-IN" sz="23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0980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3522</Words>
  <Application>Microsoft Office PowerPoint</Application>
  <PresentationFormat>Widescreen</PresentationFormat>
  <Paragraphs>157</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Google Sans</vt:lpstr>
      <vt:lpstr>Times New Roman</vt:lpstr>
      <vt:lpstr>Office Theme</vt:lpstr>
      <vt:lpstr>Cloud Computing</vt:lpstr>
      <vt:lpstr>What is cloud??</vt:lpstr>
      <vt:lpstr>PowerPoint Presentation</vt:lpstr>
      <vt:lpstr>PowerPoint Presentation</vt:lpstr>
      <vt:lpstr>PowerPoint Presentation</vt:lpstr>
      <vt:lpstr>Traditional Computing</vt:lpstr>
      <vt:lpstr>What are the limitations of Traditional computing?</vt:lpstr>
      <vt:lpstr>System Models for Distributed and Cloud Computing- 1. Cluster Computing</vt:lpstr>
      <vt:lpstr>Cont..</vt:lpstr>
      <vt:lpstr>2. Grid Computing</vt:lpstr>
      <vt:lpstr>Cont…</vt:lpstr>
      <vt:lpstr>PowerPoint Presentation</vt:lpstr>
      <vt:lpstr>Difference between Cluster Computing and Grid Computing?</vt:lpstr>
      <vt:lpstr>Utility Computing</vt:lpstr>
      <vt:lpstr>Distributed Computing</vt:lpstr>
      <vt:lpstr>PowerPoint Presentation</vt:lpstr>
      <vt:lpstr>PowerPoint Presentation</vt:lpstr>
      <vt:lpstr>NIST Reference Model – Basic Terminologies and Concepts</vt:lpstr>
      <vt:lpstr>NIST model</vt:lpstr>
      <vt:lpstr>PowerPoint Presentation</vt:lpstr>
      <vt:lpstr>PowerPoint Presentation</vt:lpstr>
      <vt:lpstr>PowerPoint Presentation</vt:lpstr>
      <vt:lpstr>Cloud Deployment Models or Types of cloud </vt:lpstr>
      <vt:lpstr>Public Cloud </vt:lpstr>
      <vt:lpstr>PowerPoint Presentation</vt:lpstr>
      <vt:lpstr>Private Coud</vt:lpstr>
      <vt:lpstr>PowerPoint Presentation</vt:lpstr>
      <vt:lpstr>Community Cloud</vt:lpstr>
      <vt:lpstr>Hybrid Cloud</vt:lpstr>
      <vt:lpstr>PowerPoint Presentation</vt:lpstr>
      <vt:lpstr>Difference between public cloud and private cloud</vt:lpstr>
      <vt:lpstr>Benefits of Cloud</vt:lpstr>
      <vt:lpstr>PowerPoint Presentation</vt:lpstr>
      <vt:lpstr>Challenges of cloud computing</vt:lpstr>
      <vt:lpstr>PowerPoint Presentation</vt:lpstr>
      <vt:lpstr>Cloud services</vt:lpstr>
      <vt:lpstr>Cloud Delivery/Service Models</vt:lpstr>
      <vt:lpstr>Infrastructure as a Service</vt:lpstr>
      <vt:lpstr>Platform as a Service (PaaS)</vt:lpstr>
      <vt:lpstr>Software as a Service (SaaS)</vt:lpstr>
      <vt:lpstr>PowerPoint Presentation</vt:lpstr>
      <vt:lpstr>Software Environments for Distributed Systems and Clouds</vt:lpstr>
      <vt:lpstr>PowerPoint Presentation</vt:lpstr>
      <vt:lpstr>SOA</vt:lpstr>
      <vt:lpstr>SOA Components and Operations</vt:lpstr>
      <vt:lpstr>Layered Architectures in Web Services</vt:lpstr>
      <vt:lpstr>Common Object Request Broker Architecture (CORBA)</vt:lpstr>
      <vt:lpstr>Remote Method Invocation (RMI)</vt:lpstr>
      <vt:lpstr>Trends towards distributed Operating systems</vt:lpstr>
      <vt:lpstr>Parallel and Distributed Programming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binujohn86@outlook.com</dc:creator>
  <cp:lastModifiedBy>binujohn86@outlook.com</cp:lastModifiedBy>
  <cp:revision>31</cp:revision>
  <dcterms:created xsi:type="dcterms:W3CDTF">2024-07-18T05:30:04Z</dcterms:created>
  <dcterms:modified xsi:type="dcterms:W3CDTF">2024-07-23T08:04:13Z</dcterms:modified>
</cp:coreProperties>
</file>